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58"/>
  </p:normalViewPr>
  <p:slideViewPr>
    <p:cSldViewPr snapToGrid="0">
      <p:cViewPr varScale="1">
        <p:scale>
          <a:sx n="104" d="100"/>
          <a:sy n="104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>
            <a:extLst>
              <a:ext uri="{FF2B5EF4-FFF2-40B4-BE49-F238E27FC236}">
                <a16:creationId xmlns:a16="http://schemas.microsoft.com/office/drawing/2014/main" id="{F50992D6-C9A6-4885-A58E-213DBCC03B98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7152D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666750" y="538296"/>
            <a:ext cx="1200150" cy="314058"/>
          </a:xfrm>
          <a:prstGeom prst="rect">
            <a:avLst/>
          </a:prstGeom>
        </p:spPr>
      </p:pic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938965D1-1A39-44FA-87FE-8C519CA0676D}"/>
              </a:ext>
            </a:extLst>
          </p:cNvPr>
          <p:cNvSpPr>
            <a:spLocks noGrp="1"/>
          </p:cNvSpPr>
          <p:nvPr/>
        </p:nvSpPr>
        <p:spPr>
          <a:xfrm>
            <a:off x="666750" y="1219200"/>
            <a:ext cx="1809750" cy="323850"/>
          </a:xfrm>
          <a:prstGeom prst="roundRect">
            <a:avLst>
              <a:gd name="adj" fmla="val 23529"/>
            </a:avLst>
          </a:prstGeom>
          <a:solidFill>
            <a:srgbClr val="BFFFE5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CF5AC3E-0F5B-41C3-8A4D-F9990A56DA72}"/>
              </a:ext>
            </a:extLst>
          </p:cNvPr>
          <p:cNvSpPr>
            <a:spLocks noGrp="1"/>
          </p:cNvSpPr>
          <p:nvPr/>
        </p:nvSpPr>
        <p:spPr>
          <a:xfrm>
            <a:off x="666750" y="1276350"/>
            <a:ext cx="1809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SERVICE PROPOSAL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F6FABEB-1465-4A85-A4B0-88153AF59AB7}"/>
              </a:ext>
            </a:extLst>
          </p:cNvPr>
          <p:cNvSpPr>
            <a:spLocks noGrp="1"/>
          </p:cNvSpPr>
          <p:nvPr/>
        </p:nvSpPr>
        <p:spPr>
          <a:xfrm>
            <a:off x="666750" y="1762125"/>
            <a:ext cx="6953250" cy="1619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4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6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웨비나는 방송이 아니라</a:t>
            </a:r>
          </a:p>
          <a:p>
            <a:pPr algn="l">
              <a:defRPr sz="46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46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운영입니다.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A7D7E88-A66F-4196-9A30-F11481FA121D}"/>
              </a:ext>
            </a:extLst>
          </p:cNvPr>
          <p:cNvSpPr>
            <a:spLocks noGrp="1"/>
          </p:cNvSpPr>
          <p:nvPr/>
        </p:nvSpPr>
        <p:spPr>
          <a:xfrm>
            <a:off x="704850" y="3524250"/>
            <a:ext cx="6286500" cy="685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725" b="0">
                <a:solidFill>
                  <a:srgbClr val="D8E8FF"/>
                </a:solidFill>
                <a:latin typeface="Arial"/>
                <a:ea typeface="Arial"/>
                <a:cs typeface="Arial"/>
              </a:defRPr>
            </a:pPr>
            <a:r>
              <a:rPr sz="1725" b="0">
                <a:solidFill>
                  <a:srgbClr val="D8E8FF"/>
                </a:solidFill>
                <a:latin typeface="Arial"/>
                <a:ea typeface="Arial"/>
                <a:cs typeface="Arial"/>
              </a:rPr>
              <a:t>모집, 사전등록, 입장, LIVE/VOD, 자료, 설문, 수료증, 결과 리포트까지 하나로 연결하는 ONSEM 웨비나 플랫폼</a:t>
            </a:r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9930CCD4-B737-4804-B1AC-FE849BA9653A}"/>
              </a:ext>
            </a:extLst>
          </p:cNvPr>
          <p:cNvSpPr>
            <a:spLocks noGrp="1"/>
          </p:cNvSpPr>
          <p:nvPr/>
        </p:nvSpPr>
        <p:spPr>
          <a:xfrm>
            <a:off x="7239000" y="4552950"/>
            <a:ext cx="609600" cy="609600"/>
          </a:xfrm>
          <a:prstGeom prst="ellipse">
            <a:avLst/>
          </a:prstGeom>
          <a:solidFill>
            <a:srgbClr val="183A70"/>
          </a:solidFill>
          <a:ln w="9525">
            <a:solidFill>
              <a:srgbClr val="3D6FD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01DC9237-F1F7-405D-AB56-072EB0F7BD98}"/>
              </a:ext>
            </a:extLst>
          </p:cNvPr>
          <p:cNvSpPr>
            <a:spLocks noGrp="1"/>
          </p:cNvSpPr>
          <p:nvPr/>
        </p:nvSpPr>
        <p:spPr>
          <a:xfrm>
            <a:off x="7162800" y="4762500"/>
            <a:ext cx="762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모집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4E9AD37-3DEE-4521-8501-A426A9057E1A}"/>
              </a:ext>
            </a:extLst>
          </p:cNvPr>
          <p:cNvSpPr>
            <a:spLocks noGrp="1"/>
          </p:cNvSpPr>
          <p:nvPr/>
        </p:nvSpPr>
        <p:spPr>
          <a:xfrm>
            <a:off x="7877175" y="4848225"/>
            <a:ext cx="209550" cy="28575"/>
          </a:xfrm>
          <a:prstGeom prst="rect">
            <a:avLst/>
          </a:prstGeom>
          <a:solidFill>
            <a:srgbClr val="84B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59E000E7-4D8A-4E6B-80E3-6C38386B77F7}"/>
              </a:ext>
            </a:extLst>
          </p:cNvPr>
          <p:cNvSpPr>
            <a:spLocks noGrp="1"/>
          </p:cNvSpPr>
          <p:nvPr/>
        </p:nvSpPr>
        <p:spPr>
          <a:xfrm>
            <a:off x="8058150" y="4552950"/>
            <a:ext cx="609600" cy="609600"/>
          </a:xfrm>
          <a:prstGeom prst="ellipse">
            <a:avLst/>
          </a:prstGeom>
          <a:solidFill>
            <a:srgbClr val="183A70"/>
          </a:solidFill>
          <a:ln w="9525">
            <a:solidFill>
              <a:srgbClr val="3D6FD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5D1A5F4-27D5-4596-9871-BC55F7239937}"/>
              </a:ext>
            </a:extLst>
          </p:cNvPr>
          <p:cNvSpPr>
            <a:spLocks noGrp="1"/>
          </p:cNvSpPr>
          <p:nvPr/>
        </p:nvSpPr>
        <p:spPr>
          <a:xfrm>
            <a:off x="7981950" y="4762500"/>
            <a:ext cx="762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등록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E451E22B-2C5A-4D1E-8C8C-A823EC69E0C6}"/>
              </a:ext>
            </a:extLst>
          </p:cNvPr>
          <p:cNvSpPr>
            <a:spLocks noGrp="1"/>
          </p:cNvSpPr>
          <p:nvPr/>
        </p:nvSpPr>
        <p:spPr>
          <a:xfrm>
            <a:off x="8696325" y="4848225"/>
            <a:ext cx="209550" cy="28575"/>
          </a:xfrm>
          <a:prstGeom prst="rect">
            <a:avLst/>
          </a:prstGeom>
          <a:solidFill>
            <a:srgbClr val="84B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타원 12">
            <a:extLst>
              <a:ext uri="{FF2B5EF4-FFF2-40B4-BE49-F238E27FC236}">
                <a16:creationId xmlns:a16="http://schemas.microsoft.com/office/drawing/2014/main" id="{CEF05752-6C65-4A2F-8FEB-841B74A190F7}"/>
              </a:ext>
            </a:extLst>
          </p:cNvPr>
          <p:cNvSpPr>
            <a:spLocks noGrp="1"/>
          </p:cNvSpPr>
          <p:nvPr/>
        </p:nvSpPr>
        <p:spPr>
          <a:xfrm>
            <a:off x="8877300" y="4552950"/>
            <a:ext cx="609600" cy="609600"/>
          </a:xfrm>
          <a:prstGeom prst="ellipse">
            <a:avLst/>
          </a:prstGeom>
          <a:solidFill>
            <a:srgbClr val="FF7A1A"/>
          </a:solidFill>
          <a:ln w="9525">
            <a:solidFill>
              <a:srgbClr val="3D6FD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5E8129C-12CE-4D7C-AF69-6FEDB29F6FEB}"/>
              </a:ext>
            </a:extLst>
          </p:cNvPr>
          <p:cNvSpPr>
            <a:spLocks noGrp="1"/>
          </p:cNvSpPr>
          <p:nvPr/>
        </p:nvSpPr>
        <p:spPr>
          <a:xfrm>
            <a:off x="8801100" y="4762500"/>
            <a:ext cx="762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시청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40544B5-F9F1-4DCE-90A4-E0F3A40BFFF1}"/>
              </a:ext>
            </a:extLst>
          </p:cNvPr>
          <p:cNvSpPr>
            <a:spLocks noGrp="1"/>
          </p:cNvSpPr>
          <p:nvPr/>
        </p:nvSpPr>
        <p:spPr>
          <a:xfrm>
            <a:off x="9515475" y="4848225"/>
            <a:ext cx="209550" cy="28575"/>
          </a:xfrm>
          <a:prstGeom prst="rect">
            <a:avLst/>
          </a:prstGeom>
          <a:solidFill>
            <a:srgbClr val="84B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D1513187-DE82-4E9A-ADF0-D096E7D24960}"/>
              </a:ext>
            </a:extLst>
          </p:cNvPr>
          <p:cNvSpPr>
            <a:spLocks noGrp="1"/>
          </p:cNvSpPr>
          <p:nvPr/>
        </p:nvSpPr>
        <p:spPr>
          <a:xfrm>
            <a:off x="9696450" y="4552950"/>
            <a:ext cx="609600" cy="609600"/>
          </a:xfrm>
          <a:prstGeom prst="ellipse">
            <a:avLst/>
          </a:prstGeom>
          <a:solidFill>
            <a:srgbClr val="183A70"/>
          </a:solidFill>
          <a:ln w="9525">
            <a:solidFill>
              <a:srgbClr val="3D6FD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42FA291-FD05-4398-A78C-33211F9AC5DD}"/>
              </a:ext>
            </a:extLst>
          </p:cNvPr>
          <p:cNvSpPr>
            <a:spLocks noGrp="1"/>
          </p:cNvSpPr>
          <p:nvPr/>
        </p:nvSpPr>
        <p:spPr>
          <a:xfrm>
            <a:off x="9620250" y="4762500"/>
            <a:ext cx="762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증빙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BB18844-33A4-4261-953F-58B33DA362F6}"/>
              </a:ext>
            </a:extLst>
          </p:cNvPr>
          <p:cNvSpPr>
            <a:spLocks noGrp="1"/>
          </p:cNvSpPr>
          <p:nvPr/>
        </p:nvSpPr>
        <p:spPr>
          <a:xfrm>
            <a:off x="10334625" y="4848225"/>
            <a:ext cx="209550" cy="28575"/>
          </a:xfrm>
          <a:prstGeom prst="rect">
            <a:avLst/>
          </a:prstGeom>
          <a:solidFill>
            <a:srgbClr val="84B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2F7229C1-1A8F-4176-B166-1211B134C332}"/>
              </a:ext>
            </a:extLst>
          </p:cNvPr>
          <p:cNvSpPr>
            <a:spLocks noGrp="1"/>
          </p:cNvSpPr>
          <p:nvPr/>
        </p:nvSpPr>
        <p:spPr>
          <a:xfrm>
            <a:off x="10515600" y="4552950"/>
            <a:ext cx="609600" cy="609600"/>
          </a:xfrm>
          <a:prstGeom prst="ellipse">
            <a:avLst/>
          </a:prstGeom>
          <a:solidFill>
            <a:srgbClr val="183A70"/>
          </a:solidFill>
          <a:ln w="9525">
            <a:solidFill>
              <a:srgbClr val="3D6FD0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94E0269-A41F-4F4F-93FC-1511B807206E}"/>
              </a:ext>
            </a:extLst>
          </p:cNvPr>
          <p:cNvSpPr>
            <a:spLocks noGrp="1"/>
          </p:cNvSpPr>
          <p:nvPr/>
        </p:nvSpPr>
        <p:spPr>
          <a:xfrm>
            <a:off x="10439400" y="4762500"/>
            <a:ext cx="762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리포트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1FF2B3A-5569-450B-8FD9-0606CCEC16E1}"/>
              </a:ext>
            </a:extLst>
          </p:cNvPr>
          <p:cNvSpPr>
            <a:spLocks noGrp="1"/>
          </p:cNvSpPr>
          <p:nvPr/>
        </p:nvSpPr>
        <p:spPr>
          <a:xfrm>
            <a:off x="7239000" y="5429250"/>
            <a:ext cx="3952875" cy="5143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350" b="0">
                <a:solidFill>
                  <a:srgbClr val="BFD6FF"/>
                </a:solidFill>
                <a:latin typeface="Arial"/>
                <a:ea typeface="Arial"/>
                <a:cs typeface="Arial"/>
              </a:defRPr>
            </a:pPr>
            <a:r>
              <a:rPr sz="1350" b="0">
                <a:solidFill>
                  <a:srgbClr val="BFD6FF"/>
                </a:solidFill>
                <a:latin typeface="Arial"/>
                <a:ea typeface="Arial"/>
                <a:cs typeface="Arial"/>
              </a:rPr>
              <a:t>운영 흐름이 끊어지면 담당자는 방송보다 사후정리에 더 많은 시간을 씁니다.</a:t>
            </a:r>
          </a:p>
        </p:txBody>
      </p:sp>
    </p:spTree>
    <p:extLst>
      <p:ext uri="{BB962C8B-B14F-4D97-AF65-F5344CB8AC3E}">
        <p14:creationId xmlns:p14="http://schemas.microsoft.com/office/powerpoint/2010/main" val="1880402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id="{A04A4B9C-FDBE-424E-AE76-11F9289A096B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60E7B251-41DC-4FF8-97F9-AFF57DFF0BF1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WHY CHANGE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CEFD7034-F5D6-4E60-9F8F-B92241AE2087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기존 웨비나 운영은 도구가 아니라 업무가 흩어져 있습니다.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21E97C16-1800-45F8-81D7-BC75A21BA67E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방송툴 하나만으로는 모집과 증빙, 리포트까지 책임지기 어렵습니다.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584FB620-EF42-4CD2-BD64-F94A4CEDEDE2}"/>
              </a:ext>
            </a:extLst>
          </p:cNvPr>
          <p:cNvSpPr>
            <a:spLocks noGrp="1"/>
          </p:cNvSpPr>
          <p:nvPr/>
        </p:nvSpPr>
        <p:spPr>
          <a:xfrm>
            <a:off x="762000" y="2476500"/>
            <a:ext cx="4762500" cy="104775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타원 5">
            <a:extLst>
              <a:ext uri="{FF2B5EF4-FFF2-40B4-BE49-F238E27FC236}">
                <a16:creationId xmlns:a16="http://schemas.microsoft.com/office/drawing/2014/main" id="{73307894-6E84-4CF3-873B-23D350D78EB3}"/>
              </a:ext>
            </a:extLst>
          </p:cNvPr>
          <p:cNvSpPr>
            <a:spLocks noGrp="1"/>
          </p:cNvSpPr>
          <p:nvPr/>
        </p:nvSpPr>
        <p:spPr>
          <a:xfrm>
            <a:off x="1028700" y="2743200"/>
            <a:ext cx="514350" cy="514350"/>
          </a:xfrm>
          <a:prstGeom prst="ellipse">
            <a:avLst/>
          </a:prstGeom>
          <a:solidFill>
            <a:srgbClr val="E8F1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919101D-B5C0-4018-8A41-EA318047F849}"/>
              </a:ext>
            </a:extLst>
          </p:cNvPr>
          <p:cNvSpPr>
            <a:spLocks noGrp="1"/>
          </p:cNvSpPr>
          <p:nvPr/>
        </p:nvSpPr>
        <p:spPr>
          <a:xfrm>
            <a:off x="1714500" y="2686050"/>
            <a:ext cx="323850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홍보/신청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794B23D-1F5F-4008-BBC6-7265473EB7D2}"/>
              </a:ext>
            </a:extLst>
          </p:cNvPr>
          <p:cNvSpPr>
            <a:spLocks noGrp="1"/>
          </p:cNvSpPr>
          <p:nvPr/>
        </p:nvSpPr>
        <p:spPr>
          <a:xfrm>
            <a:off x="1714500" y="3000375"/>
            <a:ext cx="342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랜딩페이지와 신청폼을 따로 만들고, 링크를 다시 배포합니다.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7C6D0CA1-DE2B-4432-BC21-3257F2A256BC}"/>
              </a:ext>
            </a:extLst>
          </p:cNvPr>
          <p:cNvSpPr>
            <a:spLocks noGrp="1"/>
          </p:cNvSpPr>
          <p:nvPr/>
        </p:nvSpPr>
        <p:spPr>
          <a:xfrm>
            <a:off x="6096000" y="2476500"/>
            <a:ext cx="4762500" cy="104775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CD6B87F7-6623-44E8-AD7A-4A90CD992593}"/>
              </a:ext>
            </a:extLst>
          </p:cNvPr>
          <p:cNvSpPr>
            <a:spLocks noGrp="1"/>
          </p:cNvSpPr>
          <p:nvPr/>
        </p:nvSpPr>
        <p:spPr>
          <a:xfrm>
            <a:off x="6362700" y="2743200"/>
            <a:ext cx="514350" cy="514350"/>
          </a:xfrm>
          <a:prstGeom prst="ellipse">
            <a:avLst/>
          </a:prstGeom>
          <a:solidFill>
            <a:srgbClr val="E8F1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243EEE7-E1D8-4F86-8F05-D1A3590DB986}"/>
              </a:ext>
            </a:extLst>
          </p:cNvPr>
          <p:cNvSpPr>
            <a:spLocks noGrp="1"/>
          </p:cNvSpPr>
          <p:nvPr/>
        </p:nvSpPr>
        <p:spPr>
          <a:xfrm>
            <a:off x="7048500" y="2686050"/>
            <a:ext cx="323850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참가자 관리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940D88A7-2F61-4310-B63F-BD5B12EA9C92}"/>
              </a:ext>
            </a:extLst>
          </p:cNvPr>
          <p:cNvSpPr>
            <a:spLocks noGrp="1"/>
          </p:cNvSpPr>
          <p:nvPr/>
        </p:nvSpPr>
        <p:spPr>
          <a:xfrm>
            <a:off x="7048500" y="3000375"/>
            <a:ext cx="342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회원, 비회원, 엑셀 등록자가 서로 다른 파일과 목록에 흩어집니다.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C2A4D8AC-F6CE-4335-A58E-BD20B1DEA2C5}"/>
              </a:ext>
            </a:extLst>
          </p:cNvPr>
          <p:cNvSpPr>
            <a:spLocks noGrp="1"/>
          </p:cNvSpPr>
          <p:nvPr/>
        </p:nvSpPr>
        <p:spPr>
          <a:xfrm>
            <a:off x="762000" y="3905250"/>
            <a:ext cx="4762500" cy="104775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0BEC0569-246C-428B-A95F-561094C49232}"/>
              </a:ext>
            </a:extLst>
          </p:cNvPr>
          <p:cNvSpPr>
            <a:spLocks noGrp="1"/>
          </p:cNvSpPr>
          <p:nvPr/>
        </p:nvSpPr>
        <p:spPr>
          <a:xfrm>
            <a:off x="1028700" y="4171950"/>
            <a:ext cx="514350" cy="514350"/>
          </a:xfrm>
          <a:prstGeom prst="ellipse">
            <a:avLst/>
          </a:prstGeom>
          <a:solidFill>
            <a:srgbClr val="FFF1E8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011ADB4-D969-4711-BB22-737F497C2B0C}"/>
              </a:ext>
            </a:extLst>
          </p:cNvPr>
          <p:cNvSpPr>
            <a:spLocks noGrp="1"/>
          </p:cNvSpPr>
          <p:nvPr/>
        </p:nvSpPr>
        <p:spPr>
          <a:xfrm>
            <a:off x="1714500" y="4114800"/>
            <a:ext cx="323850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라이브 운영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0B58439-E22E-4FF9-A692-49AECAD3258A}"/>
              </a:ext>
            </a:extLst>
          </p:cNvPr>
          <p:cNvSpPr>
            <a:spLocks noGrp="1"/>
          </p:cNvSpPr>
          <p:nvPr/>
        </p:nvSpPr>
        <p:spPr>
          <a:xfrm>
            <a:off x="1714500" y="4429125"/>
            <a:ext cx="342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공지, 질문, 자료, 설문, 보팅이 시청 흐름과 따로 움직입니다.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88625144-7A60-43D3-AFA5-51DE6F8327CE}"/>
              </a:ext>
            </a:extLst>
          </p:cNvPr>
          <p:cNvSpPr>
            <a:spLocks noGrp="1"/>
          </p:cNvSpPr>
          <p:nvPr/>
        </p:nvSpPr>
        <p:spPr>
          <a:xfrm>
            <a:off x="6096000" y="3905250"/>
            <a:ext cx="4762500" cy="104775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7E8A7839-6C23-441B-8518-6033D2A1E1D2}"/>
              </a:ext>
            </a:extLst>
          </p:cNvPr>
          <p:cNvSpPr>
            <a:spLocks noGrp="1"/>
          </p:cNvSpPr>
          <p:nvPr/>
        </p:nvSpPr>
        <p:spPr>
          <a:xfrm>
            <a:off x="6362700" y="4171950"/>
            <a:ext cx="514350" cy="514350"/>
          </a:xfrm>
          <a:prstGeom prst="ellipse">
            <a:avLst/>
          </a:prstGeom>
          <a:solidFill>
            <a:srgbClr val="E8F1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0DA8C66-4A8B-467D-A1F5-3AED30092069}"/>
              </a:ext>
            </a:extLst>
          </p:cNvPr>
          <p:cNvSpPr>
            <a:spLocks noGrp="1"/>
          </p:cNvSpPr>
          <p:nvPr/>
        </p:nvSpPr>
        <p:spPr>
          <a:xfrm>
            <a:off x="7048500" y="4114800"/>
            <a:ext cx="3238500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사후 증빙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A316DEC9-31F2-4274-8205-1BE69C569D22}"/>
              </a:ext>
            </a:extLst>
          </p:cNvPr>
          <p:cNvSpPr>
            <a:spLocks noGrp="1"/>
          </p:cNvSpPr>
          <p:nvPr/>
        </p:nvSpPr>
        <p:spPr>
          <a:xfrm>
            <a:off x="7048500" y="4429125"/>
            <a:ext cx="342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12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수료증, 시청시간, 설문결과, 다운로드 내역을 다시 모읍니다.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18FE9AD6-414E-43E3-8E59-9E31C2817842}"/>
              </a:ext>
            </a:extLst>
          </p:cNvPr>
          <p:cNvSpPr>
            <a:spLocks noGrp="1"/>
          </p:cNvSpPr>
          <p:nvPr/>
        </p:nvSpPr>
        <p:spPr>
          <a:xfrm>
            <a:off x="790575" y="5572125"/>
            <a:ext cx="9848850" cy="14288"/>
          </a:xfrm>
          <a:prstGeom prst="rect">
            <a:avLst/>
          </a:prstGeom>
          <a:solidFill>
            <a:srgbClr val="D8E4F7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6932166-60E8-4066-9DE8-79E865E6DEFE}"/>
              </a:ext>
            </a:extLst>
          </p:cNvPr>
          <p:cNvSpPr>
            <a:spLocks noGrp="1"/>
          </p:cNvSpPr>
          <p:nvPr/>
        </p:nvSpPr>
        <p:spPr>
          <a:xfrm>
            <a:off x="1333500" y="5810250"/>
            <a:ext cx="85725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80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ONSEM의 제안: 웨비나 운영 전체를 하나의 세미나 단위로 묶습니다.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74E0CF0-33AA-4B0C-A635-48B4641B0392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C5446F3-E220-4266-AD69-E32C3C1FBA13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8233127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직사각형 37">
            <a:extLst>
              <a:ext uri="{FF2B5EF4-FFF2-40B4-BE49-F238E27FC236}">
                <a16:creationId xmlns:a16="http://schemas.microsoft.com/office/drawing/2014/main" id="{CF652A96-6D20-4CE9-9E34-FEDC6C79C005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CE1F220-1271-4C7C-BEDA-77A71F5E59DC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POSITIONING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0DBB2C2-0B0A-457F-B375-43F358C1A437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ONSEM은 웨비나 개설자를 위한 운영 OS입니다.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BB738AD-CDF1-47CC-90CB-07973C2D40D4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행사 하나를 열면 필요한 모든 화면과 데이터가 함께 생성되고 연결됩니다.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1E0D6280-C65E-4265-88D7-97BE73B74A66}"/>
              </a:ext>
            </a:extLst>
          </p:cNvPr>
          <p:cNvSpPr>
            <a:spLocks noGrp="1"/>
          </p:cNvSpPr>
          <p:nvPr/>
        </p:nvSpPr>
        <p:spPr>
          <a:xfrm>
            <a:off x="857250" y="3048000"/>
            <a:ext cx="1333500" cy="1333500"/>
          </a:xfrm>
          <a:prstGeom prst="roundRect">
            <a:avLst>
              <a:gd name="adj" fmla="val 5714"/>
            </a:avLst>
          </a:prstGeom>
          <a:solidFill>
            <a:srgbClr val="EAF3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9D36A4C3-59E8-47C6-B4CB-1342715A8A26}"/>
              </a:ext>
            </a:extLst>
          </p:cNvPr>
          <p:cNvSpPr>
            <a:spLocks noGrp="1"/>
          </p:cNvSpPr>
          <p:nvPr/>
        </p:nvSpPr>
        <p:spPr>
          <a:xfrm>
            <a:off x="1047750" y="3314700"/>
            <a:ext cx="9525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8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C5F2CC5-5AAE-4A70-814F-18B15960EF86}"/>
              </a:ext>
            </a:extLst>
          </p:cNvPr>
          <p:cNvSpPr>
            <a:spLocks noGrp="1"/>
          </p:cNvSpPr>
          <p:nvPr/>
        </p:nvSpPr>
        <p:spPr>
          <a:xfrm>
            <a:off x="990600" y="3714750"/>
            <a:ext cx="10668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0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홍보페이지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6FED11E-C8E8-44EE-A045-859B1FA0D8DD}"/>
              </a:ext>
            </a:extLst>
          </p:cNvPr>
          <p:cNvSpPr>
            <a:spLocks noGrp="1"/>
          </p:cNvSpPr>
          <p:nvPr/>
        </p:nvSpPr>
        <p:spPr>
          <a:xfrm>
            <a:off x="971550" y="4019550"/>
            <a:ext cx="11049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38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신청 버튼과 공유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D7AB116-79CF-4591-B1CC-64B9939C067E}"/>
              </a:ext>
            </a:extLst>
          </p:cNvPr>
          <p:cNvSpPr>
            <a:spLocks noGrp="1"/>
          </p:cNvSpPr>
          <p:nvPr/>
        </p:nvSpPr>
        <p:spPr>
          <a:xfrm>
            <a:off x="2247900" y="3714750"/>
            <a:ext cx="304800" cy="28575"/>
          </a:xfrm>
          <a:prstGeom prst="rect">
            <a:avLst/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06BF7D22-FC44-49DB-AC7E-D593EC366882}"/>
              </a:ext>
            </a:extLst>
          </p:cNvPr>
          <p:cNvSpPr>
            <a:spLocks noGrp="1"/>
          </p:cNvSpPr>
          <p:nvPr/>
        </p:nvSpPr>
        <p:spPr>
          <a:xfrm>
            <a:off x="2619375" y="3048000"/>
            <a:ext cx="1333500" cy="1333500"/>
          </a:xfrm>
          <a:prstGeom prst="roundRect">
            <a:avLst>
              <a:gd name="adj" fmla="val 5714"/>
            </a:avLst>
          </a:prstGeom>
          <a:solidFill>
            <a:srgbClr val="F6FA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DDFF1AE-BC94-418B-A2CC-52F7B7C59EDD}"/>
              </a:ext>
            </a:extLst>
          </p:cNvPr>
          <p:cNvSpPr>
            <a:spLocks noGrp="1"/>
          </p:cNvSpPr>
          <p:nvPr/>
        </p:nvSpPr>
        <p:spPr>
          <a:xfrm>
            <a:off x="2809875" y="3314700"/>
            <a:ext cx="9525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8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7C8DA73-E104-4E11-A5AB-04B38C9CDBA2}"/>
              </a:ext>
            </a:extLst>
          </p:cNvPr>
          <p:cNvSpPr>
            <a:spLocks noGrp="1"/>
          </p:cNvSpPr>
          <p:nvPr/>
        </p:nvSpPr>
        <p:spPr>
          <a:xfrm>
            <a:off x="2752725" y="3714750"/>
            <a:ext cx="10668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0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사전등록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7B647BF-2B30-4B01-833F-1F045EFE015E}"/>
              </a:ext>
            </a:extLst>
          </p:cNvPr>
          <p:cNvSpPr>
            <a:spLocks noGrp="1"/>
          </p:cNvSpPr>
          <p:nvPr/>
        </p:nvSpPr>
        <p:spPr>
          <a:xfrm>
            <a:off x="2733675" y="4019550"/>
            <a:ext cx="11049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38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회원/비회원 신청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46129DAB-C922-4DC9-B525-549DB43A1C52}"/>
              </a:ext>
            </a:extLst>
          </p:cNvPr>
          <p:cNvSpPr>
            <a:spLocks noGrp="1"/>
          </p:cNvSpPr>
          <p:nvPr/>
        </p:nvSpPr>
        <p:spPr>
          <a:xfrm>
            <a:off x="4010025" y="3714750"/>
            <a:ext cx="304800" cy="28575"/>
          </a:xfrm>
          <a:prstGeom prst="rect">
            <a:avLst/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id="{551D0BA0-EB60-46F6-B9DA-20666E15CC27}"/>
              </a:ext>
            </a:extLst>
          </p:cNvPr>
          <p:cNvSpPr>
            <a:spLocks noGrp="1"/>
          </p:cNvSpPr>
          <p:nvPr/>
        </p:nvSpPr>
        <p:spPr>
          <a:xfrm>
            <a:off x="4381500" y="3048000"/>
            <a:ext cx="1333500" cy="1333500"/>
          </a:xfrm>
          <a:prstGeom prst="roundRect">
            <a:avLst>
              <a:gd name="adj" fmla="val 5714"/>
            </a:avLst>
          </a:prstGeom>
          <a:solidFill>
            <a:srgbClr val="EAF3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3E5D28A-E387-49F5-85EF-BC570F366A47}"/>
              </a:ext>
            </a:extLst>
          </p:cNvPr>
          <p:cNvSpPr>
            <a:spLocks noGrp="1"/>
          </p:cNvSpPr>
          <p:nvPr/>
        </p:nvSpPr>
        <p:spPr>
          <a:xfrm>
            <a:off x="4572000" y="3314700"/>
            <a:ext cx="9525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8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60CBD71-A518-4E2E-9589-73212A818365}"/>
              </a:ext>
            </a:extLst>
          </p:cNvPr>
          <p:cNvSpPr>
            <a:spLocks noGrp="1"/>
          </p:cNvSpPr>
          <p:nvPr/>
        </p:nvSpPr>
        <p:spPr>
          <a:xfrm>
            <a:off x="4514850" y="3714750"/>
            <a:ext cx="10668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0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참가자 관리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0AA46EB-BBF7-4A0E-90D5-9E24B9654852}"/>
              </a:ext>
            </a:extLst>
          </p:cNvPr>
          <p:cNvSpPr>
            <a:spLocks noGrp="1"/>
          </p:cNvSpPr>
          <p:nvPr/>
        </p:nvSpPr>
        <p:spPr>
          <a:xfrm>
            <a:off x="4495800" y="4019550"/>
            <a:ext cx="11049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38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개별/엑셀 등록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F03CD59-07E3-4655-9818-3CE1383A8CCB}"/>
              </a:ext>
            </a:extLst>
          </p:cNvPr>
          <p:cNvSpPr>
            <a:spLocks noGrp="1"/>
          </p:cNvSpPr>
          <p:nvPr/>
        </p:nvSpPr>
        <p:spPr>
          <a:xfrm>
            <a:off x="5772150" y="3714750"/>
            <a:ext cx="304800" cy="28575"/>
          </a:xfrm>
          <a:prstGeom prst="rect">
            <a:avLst/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DFB63D4A-92B5-4149-B5A7-03929292629F}"/>
              </a:ext>
            </a:extLst>
          </p:cNvPr>
          <p:cNvSpPr>
            <a:spLocks noGrp="1"/>
          </p:cNvSpPr>
          <p:nvPr/>
        </p:nvSpPr>
        <p:spPr>
          <a:xfrm>
            <a:off x="6143625" y="3048000"/>
            <a:ext cx="1333500" cy="1333500"/>
          </a:xfrm>
          <a:prstGeom prst="roundRect">
            <a:avLst>
              <a:gd name="adj" fmla="val 5714"/>
            </a:avLst>
          </a:prstGeom>
          <a:solidFill>
            <a:srgbClr val="F6FA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CDA494C-0DD9-4B37-8E76-E5CEDB8CF27F}"/>
              </a:ext>
            </a:extLst>
          </p:cNvPr>
          <p:cNvSpPr>
            <a:spLocks noGrp="1"/>
          </p:cNvSpPr>
          <p:nvPr/>
        </p:nvSpPr>
        <p:spPr>
          <a:xfrm>
            <a:off x="6334125" y="3314700"/>
            <a:ext cx="9525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8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D43EC94-7BC9-48CB-A2BF-E0E43FAF3852}"/>
              </a:ext>
            </a:extLst>
          </p:cNvPr>
          <p:cNvSpPr>
            <a:spLocks noGrp="1"/>
          </p:cNvSpPr>
          <p:nvPr/>
        </p:nvSpPr>
        <p:spPr>
          <a:xfrm>
            <a:off x="6276975" y="3714750"/>
            <a:ext cx="10668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0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LIVE/VOD 시청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B090211-56D3-4070-A6D5-03F90F744D59}"/>
              </a:ext>
            </a:extLst>
          </p:cNvPr>
          <p:cNvSpPr>
            <a:spLocks noGrp="1"/>
          </p:cNvSpPr>
          <p:nvPr/>
        </p:nvSpPr>
        <p:spPr>
          <a:xfrm>
            <a:off x="6257925" y="4019550"/>
            <a:ext cx="11049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38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입장, 공지, Q&amp;A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BC6352A-DC2F-4510-976E-DBF1A553B3AA}"/>
              </a:ext>
            </a:extLst>
          </p:cNvPr>
          <p:cNvSpPr>
            <a:spLocks noGrp="1"/>
          </p:cNvSpPr>
          <p:nvPr/>
        </p:nvSpPr>
        <p:spPr>
          <a:xfrm>
            <a:off x="7534275" y="3714750"/>
            <a:ext cx="304800" cy="28575"/>
          </a:xfrm>
          <a:prstGeom prst="rect">
            <a:avLst/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293CF1B7-4425-4AF4-8BB7-B21E442620AE}"/>
              </a:ext>
            </a:extLst>
          </p:cNvPr>
          <p:cNvSpPr>
            <a:spLocks noGrp="1"/>
          </p:cNvSpPr>
          <p:nvPr/>
        </p:nvSpPr>
        <p:spPr>
          <a:xfrm>
            <a:off x="7905750" y="3048000"/>
            <a:ext cx="1333500" cy="1333500"/>
          </a:xfrm>
          <a:prstGeom prst="roundRect">
            <a:avLst>
              <a:gd name="adj" fmla="val 5714"/>
            </a:avLst>
          </a:prstGeom>
          <a:solidFill>
            <a:srgbClr val="EAF3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81ADFDD-8CCB-4E98-B6A1-6C2EDA82BC88}"/>
              </a:ext>
            </a:extLst>
          </p:cNvPr>
          <p:cNvSpPr>
            <a:spLocks noGrp="1"/>
          </p:cNvSpPr>
          <p:nvPr/>
        </p:nvSpPr>
        <p:spPr>
          <a:xfrm>
            <a:off x="8096250" y="3314700"/>
            <a:ext cx="9525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8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B8920976-31CD-48A3-8A96-88CF9B3C92A1}"/>
              </a:ext>
            </a:extLst>
          </p:cNvPr>
          <p:cNvSpPr>
            <a:spLocks noGrp="1"/>
          </p:cNvSpPr>
          <p:nvPr/>
        </p:nvSpPr>
        <p:spPr>
          <a:xfrm>
            <a:off x="8039100" y="3714750"/>
            <a:ext cx="10668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0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운영 도구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1C4560BB-927A-4055-B593-29728AD74AF1}"/>
              </a:ext>
            </a:extLst>
          </p:cNvPr>
          <p:cNvSpPr>
            <a:spLocks noGrp="1"/>
          </p:cNvSpPr>
          <p:nvPr/>
        </p:nvSpPr>
        <p:spPr>
          <a:xfrm>
            <a:off x="8020050" y="4019550"/>
            <a:ext cx="11049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38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자료, 설문, 보팅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7AEE940C-3BAF-43B2-8FB9-36CF6B1B15BE}"/>
              </a:ext>
            </a:extLst>
          </p:cNvPr>
          <p:cNvSpPr>
            <a:spLocks noGrp="1"/>
          </p:cNvSpPr>
          <p:nvPr/>
        </p:nvSpPr>
        <p:spPr>
          <a:xfrm>
            <a:off x="9296400" y="3714750"/>
            <a:ext cx="304800" cy="28575"/>
          </a:xfrm>
          <a:prstGeom prst="rect">
            <a:avLst/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0" name="사각형: 둥근 모서리 29">
            <a:extLst>
              <a:ext uri="{FF2B5EF4-FFF2-40B4-BE49-F238E27FC236}">
                <a16:creationId xmlns:a16="http://schemas.microsoft.com/office/drawing/2014/main" id="{C9782184-9D31-428B-9F23-FDA8B8D4CD64}"/>
              </a:ext>
            </a:extLst>
          </p:cNvPr>
          <p:cNvSpPr>
            <a:spLocks noGrp="1"/>
          </p:cNvSpPr>
          <p:nvPr/>
        </p:nvSpPr>
        <p:spPr>
          <a:xfrm>
            <a:off x="9667875" y="3048000"/>
            <a:ext cx="1333500" cy="1333500"/>
          </a:xfrm>
          <a:prstGeom prst="roundRect">
            <a:avLst>
              <a:gd name="adj" fmla="val 5714"/>
            </a:avLst>
          </a:prstGeom>
          <a:solidFill>
            <a:srgbClr val="F6FA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63A7AF44-DD7B-43BF-992A-A62849BEB1BE}"/>
              </a:ext>
            </a:extLst>
          </p:cNvPr>
          <p:cNvSpPr>
            <a:spLocks noGrp="1"/>
          </p:cNvSpPr>
          <p:nvPr/>
        </p:nvSpPr>
        <p:spPr>
          <a:xfrm>
            <a:off x="9858375" y="3314700"/>
            <a:ext cx="9525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8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6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9414DF31-8469-43CF-BBD8-614FE229E1C9}"/>
              </a:ext>
            </a:extLst>
          </p:cNvPr>
          <p:cNvSpPr>
            <a:spLocks noGrp="1"/>
          </p:cNvSpPr>
          <p:nvPr/>
        </p:nvSpPr>
        <p:spPr>
          <a:xfrm>
            <a:off x="9801225" y="3714750"/>
            <a:ext cx="10668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0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성과 관리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30798C6E-237A-40DF-8A8B-A4FC36B9B99A}"/>
              </a:ext>
            </a:extLst>
          </p:cNvPr>
          <p:cNvSpPr>
            <a:spLocks noGrp="1"/>
          </p:cNvSpPr>
          <p:nvPr/>
        </p:nvSpPr>
        <p:spPr>
          <a:xfrm>
            <a:off x="9782175" y="4019550"/>
            <a:ext cx="11049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938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38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수료증, 리포트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8DBBCBB6-E512-4B20-A90B-A70CA489ACFE}"/>
              </a:ext>
            </a:extLst>
          </p:cNvPr>
          <p:cNvSpPr>
            <a:spLocks noGrp="1"/>
          </p:cNvSpPr>
          <p:nvPr/>
        </p:nvSpPr>
        <p:spPr>
          <a:xfrm>
            <a:off x="3810000" y="5000625"/>
            <a:ext cx="4572000" cy="323850"/>
          </a:xfrm>
          <a:prstGeom prst="roundRect">
            <a:avLst>
              <a:gd name="adj" fmla="val 23529"/>
            </a:avLst>
          </a:prstGeom>
          <a:solidFill>
            <a:srgbClr val="07152D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A085EDEC-D4E9-41AF-B9AE-8EF73BAA4869}"/>
              </a:ext>
            </a:extLst>
          </p:cNvPr>
          <p:cNvSpPr>
            <a:spLocks noGrp="1"/>
          </p:cNvSpPr>
          <p:nvPr/>
        </p:nvSpPr>
        <p:spPr>
          <a:xfrm>
            <a:off x="3810000" y="5057775"/>
            <a:ext cx="4572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ct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세미나별 데이터가 끊기지 않고 하나의 결과로 남습니다.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31EDD20-3F0A-4DFE-AD1E-4B545EDE5AC9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97392070-B459-4F8A-838A-FE09C97ED3F5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362856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E829FC49-D687-404F-8251-A0D604499C4A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3D020FA-BB1E-4E5B-B5D3-1CBE315A7311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SELLING POINT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E3734B4D-D6BE-4E73-B06F-5C40ABF0436E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담당자가 가장 많이 잃는 시간은 운영 연결에서 줄어듭니다.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5B648901-8097-4CBA-8045-FD1B19C7B7B6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ONSEM은 개설자가 여러 도구를 오가며 맞추던 일을 한 화면 흐름으로 바꿉니다.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F8043056-0C41-423D-8101-CB8AE77FEDB0}"/>
              </a:ext>
            </a:extLst>
          </p:cNvPr>
          <p:cNvSpPr>
            <a:spLocks noGrp="1"/>
          </p:cNvSpPr>
          <p:nvPr/>
        </p:nvSpPr>
        <p:spPr>
          <a:xfrm>
            <a:off x="857250" y="2476500"/>
            <a:ext cx="9715500" cy="2476500"/>
          </a:xfrm>
          <a:prstGeom prst="roundRect">
            <a:avLst>
              <a:gd name="adj" fmla="val 3077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A22F327-A0D2-47E1-A812-F21512CFD274}"/>
              </a:ext>
            </a:extLst>
          </p:cNvPr>
          <p:cNvSpPr>
            <a:spLocks noGrp="1"/>
          </p:cNvSpPr>
          <p:nvPr/>
        </p:nvSpPr>
        <p:spPr>
          <a:xfrm>
            <a:off x="1428750" y="3000375"/>
            <a:ext cx="16192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9706AFF-F6DC-4420-865C-0C0BCC9822C9}"/>
              </a:ext>
            </a:extLst>
          </p:cNvPr>
          <p:cNvSpPr>
            <a:spLocks noGrp="1"/>
          </p:cNvSpPr>
          <p:nvPr/>
        </p:nvSpPr>
        <p:spPr>
          <a:xfrm>
            <a:off x="1428750" y="3457575"/>
            <a:ext cx="161925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세미나 단위</a:t>
            </a:r>
          </a:p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통합 관리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B82E43D-F060-4FD1-85CC-B09C9C838944}"/>
              </a:ext>
            </a:extLst>
          </p:cNvPr>
          <p:cNvSpPr>
            <a:spLocks noGrp="1"/>
          </p:cNvSpPr>
          <p:nvPr/>
        </p:nvSpPr>
        <p:spPr>
          <a:xfrm>
            <a:off x="3714750" y="3000375"/>
            <a:ext cx="16192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16A765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6A765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322FDAB-AF5F-4C2D-83AB-E823A8653F8B}"/>
              </a:ext>
            </a:extLst>
          </p:cNvPr>
          <p:cNvSpPr>
            <a:spLocks noGrp="1"/>
          </p:cNvSpPr>
          <p:nvPr/>
        </p:nvSpPr>
        <p:spPr>
          <a:xfrm>
            <a:off x="3714750" y="3457575"/>
            <a:ext cx="161925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LIVE/VOD</a:t>
            </a:r>
          </a:p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동시 운영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7CA383A4-DE3C-4311-AE54-AEEFD075B158}"/>
              </a:ext>
            </a:extLst>
          </p:cNvPr>
          <p:cNvSpPr>
            <a:spLocks noGrp="1"/>
          </p:cNvSpPr>
          <p:nvPr/>
        </p:nvSpPr>
        <p:spPr>
          <a:xfrm>
            <a:off x="6000750" y="3000375"/>
            <a:ext cx="16192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FF7A1A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FF7A1A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9F2F0F2A-8CE2-40FA-8F77-D7B663CCE1A7}"/>
              </a:ext>
            </a:extLst>
          </p:cNvPr>
          <p:cNvSpPr>
            <a:spLocks noGrp="1"/>
          </p:cNvSpPr>
          <p:nvPr/>
        </p:nvSpPr>
        <p:spPr>
          <a:xfrm>
            <a:off x="6000750" y="3457575"/>
            <a:ext cx="161925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회원/비회원</a:t>
            </a:r>
          </a:p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입장 처리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0CE432C5-0628-452F-9706-D5F9151C76FC}"/>
              </a:ext>
            </a:extLst>
          </p:cNvPr>
          <p:cNvSpPr>
            <a:spLocks noGrp="1"/>
          </p:cNvSpPr>
          <p:nvPr/>
        </p:nvSpPr>
        <p:spPr>
          <a:xfrm>
            <a:off x="8286750" y="3000375"/>
            <a:ext cx="1619250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7C3AED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7C3AED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AEC6CD44-AE49-4E1F-81BF-2EDC69655040}"/>
              </a:ext>
            </a:extLst>
          </p:cNvPr>
          <p:cNvSpPr>
            <a:spLocks noGrp="1"/>
          </p:cNvSpPr>
          <p:nvPr/>
        </p:nvSpPr>
        <p:spPr>
          <a:xfrm>
            <a:off x="8286750" y="3457575"/>
            <a:ext cx="1619250" cy="3429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수료증/리포트</a:t>
            </a:r>
          </a:p>
          <a:p>
            <a:pPr algn="ctr">
              <a:defRPr sz="10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사후 증빙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A081DBE-0352-4E55-B325-7D3BB22A7BED}"/>
              </a:ext>
            </a:extLst>
          </p:cNvPr>
          <p:cNvSpPr>
            <a:spLocks noGrp="1"/>
          </p:cNvSpPr>
          <p:nvPr/>
        </p:nvSpPr>
        <p:spPr>
          <a:xfrm>
            <a:off x="1809750" y="4362450"/>
            <a:ext cx="7810500" cy="304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5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개설자는 웨비나 운영을 ‘파일 관리’가 아니라 ‘세미나 관리’로 처리합니다.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0A96DD04-C16B-4727-B004-9DAAF5D503C7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9C8950A-C0A7-4729-B63A-BA2A83843DD3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187479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>
            <a:extLst>
              <a:ext uri="{FF2B5EF4-FFF2-40B4-BE49-F238E27FC236}">
                <a16:creationId xmlns:a16="http://schemas.microsoft.com/office/drawing/2014/main" id="{AADBC032-5E18-44C0-85DC-EA7D6812515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C811D6C9-8BC0-4B75-A57B-40B007720287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LIVE + VOD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28A7083-D545-46C2-95DF-4FF9F9A702A5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라이브 행사와 다시보기 서비스를 같은 플랫폼에서 설계합니다.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0F93A810-1C27-408B-B8F2-9F6835E7F095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라이브는 실시간 운영에, VOD는 콘텐츠 선택과 지속 시청에 맞춘 화면으로 분리됩니다.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C31554C8-4BAA-4DBB-A939-7E6F87B62544}"/>
              </a:ext>
            </a:extLst>
          </p:cNvPr>
          <p:cNvSpPr>
            <a:spLocks noGrp="1"/>
          </p:cNvSpPr>
          <p:nvPr/>
        </p:nvSpPr>
        <p:spPr>
          <a:xfrm>
            <a:off x="904875" y="2524125"/>
            <a:ext cx="4572000" cy="2381250"/>
          </a:xfrm>
          <a:prstGeom prst="roundRect">
            <a:avLst>
              <a:gd name="adj" fmla="val 3200"/>
            </a:avLst>
          </a:prstGeom>
          <a:solidFill>
            <a:srgbClr val="F7FB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A1386336-03D9-4299-AEDD-1EA61BBC8312}"/>
              </a:ext>
            </a:extLst>
          </p:cNvPr>
          <p:cNvSpPr>
            <a:spLocks noGrp="1"/>
          </p:cNvSpPr>
          <p:nvPr/>
        </p:nvSpPr>
        <p:spPr>
          <a:xfrm>
            <a:off x="5953125" y="2524125"/>
            <a:ext cx="4572000" cy="2381250"/>
          </a:xfrm>
          <a:prstGeom prst="roundRect">
            <a:avLst>
              <a:gd name="adj" fmla="val 3200"/>
            </a:avLst>
          </a:prstGeom>
          <a:solidFill>
            <a:srgbClr val="FFF8F2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D6F9F13D-6183-443F-A366-4380F6611894}"/>
              </a:ext>
            </a:extLst>
          </p:cNvPr>
          <p:cNvSpPr>
            <a:spLocks noGrp="1"/>
          </p:cNvSpPr>
          <p:nvPr/>
        </p:nvSpPr>
        <p:spPr>
          <a:xfrm>
            <a:off x="1238250" y="2781300"/>
            <a:ext cx="1047750" cy="323850"/>
          </a:xfrm>
          <a:prstGeom prst="roundRect">
            <a:avLst>
              <a:gd name="adj" fmla="val 23529"/>
            </a:avLst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2128AAC-733D-4154-B08C-DFDD3435FCB2}"/>
              </a:ext>
            </a:extLst>
          </p:cNvPr>
          <p:cNvSpPr>
            <a:spLocks noGrp="1"/>
          </p:cNvSpPr>
          <p:nvPr/>
        </p:nvSpPr>
        <p:spPr>
          <a:xfrm>
            <a:off x="1238250" y="2838450"/>
            <a:ext cx="1047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ct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LIVE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B705678B-C369-4A5D-91BB-B76E9E9ECB30}"/>
              </a:ext>
            </a:extLst>
          </p:cNvPr>
          <p:cNvSpPr>
            <a:spLocks noGrp="1"/>
          </p:cNvSpPr>
          <p:nvPr/>
        </p:nvSpPr>
        <p:spPr>
          <a:xfrm>
            <a:off x="6286500" y="2781300"/>
            <a:ext cx="1047750" cy="323850"/>
          </a:xfrm>
          <a:prstGeom prst="roundRect">
            <a:avLst>
              <a:gd name="adj" fmla="val 23529"/>
            </a:avLst>
          </a:prstGeom>
          <a:solidFill>
            <a:srgbClr val="FF7A1A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3F64574A-3BAF-4704-AA26-C5BE4B6C35BA}"/>
              </a:ext>
            </a:extLst>
          </p:cNvPr>
          <p:cNvSpPr>
            <a:spLocks noGrp="1"/>
          </p:cNvSpPr>
          <p:nvPr/>
        </p:nvSpPr>
        <p:spPr>
          <a:xfrm>
            <a:off x="6286500" y="2838450"/>
            <a:ext cx="1047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ct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VOD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E4040AF-70ED-42E7-94FB-CABE1D190209}"/>
              </a:ext>
            </a:extLst>
          </p:cNvPr>
          <p:cNvSpPr>
            <a:spLocks noGrp="1"/>
          </p:cNvSpPr>
          <p:nvPr/>
        </p:nvSpPr>
        <p:spPr>
          <a:xfrm>
            <a:off x="1238250" y="3333750"/>
            <a:ext cx="3429000" cy="8953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80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실시간 시청, 긴급알림, 보팅, Q&amp;A, 자료 다운로드, 설문 참여까지 현장 운영 중심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C3215E6-543D-438B-9158-B8F6E90E97A4}"/>
              </a:ext>
            </a:extLst>
          </p:cNvPr>
          <p:cNvSpPr>
            <a:spLocks noGrp="1"/>
          </p:cNvSpPr>
          <p:nvPr/>
        </p:nvSpPr>
        <p:spPr>
          <a:xfrm>
            <a:off x="6286500" y="3333750"/>
            <a:ext cx="3429000" cy="8953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80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80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강의별 선택 시청, 이어보기, 프로그램형 다시보기, 수료증 발급까지 콘텐츠 중심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DAE692C-387C-4F73-854B-81474CCA622F}"/>
              </a:ext>
            </a:extLst>
          </p:cNvPr>
          <p:cNvSpPr>
            <a:spLocks noGrp="1"/>
          </p:cNvSpPr>
          <p:nvPr/>
        </p:nvSpPr>
        <p:spPr>
          <a:xfrm>
            <a:off x="1238250" y="4400550"/>
            <a:ext cx="352425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0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행사 당일 운영에 강한 구조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844C5B06-EAE8-4F20-B205-849FC85615B8}"/>
              </a:ext>
            </a:extLst>
          </p:cNvPr>
          <p:cNvSpPr>
            <a:spLocks noGrp="1"/>
          </p:cNvSpPr>
          <p:nvPr/>
        </p:nvSpPr>
        <p:spPr>
          <a:xfrm>
            <a:off x="6286500" y="4400550"/>
            <a:ext cx="352425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00" b="1">
                <a:solidFill>
                  <a:srgbClr val="FF7A1A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FF7A1A"/>
                </a:solidFill>
                <a:latin typeface="Arial"/>
                <a:ea typeface="Arial"/>
                <a:cs typeface="Arial"/>
              </a:rPr>
              <a:t>행사 이후 활용에 강한 구조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2DD51A3-739B-4C60-BFAA-846305BB7088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4BAC9A3-2342-4A20-80AE-45B6DEA4D15C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745175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>
            <a:extLst>
              <a:ext uri="{FF2B5EF4-FFF2-40B4-BE49-F238E27FC236}">
                <a16:creationId xmlns:a16="http://schemas.microsoft.com/office/drawing/2014/main" id="{E4259970-1B14-4DA6-BF5A-6E38AB2806D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247741FA-CCF4-4269-9A67-97F6187E2A1F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CONVERSION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17F66623-997A-409C-94F7-C44EACC8426D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홍보페이지와 사전등록이 따로 놀지 않습니다.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642266F-AD3A-48D0-9F5B-769410BB51AD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개설자가 이미지를 올리고, 신청폼을 정하면 참가자는 같은 흐름에서 신청하고 입장합니다.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F54EC916-4163-439E-8D43-2CC00780657B}"/>
              </a:ext>
            </a:extLst>
          </p:cNvPr>
          <p:cNvSpPr>
            <a:spLocks noGrp="1"/>
          </p:cNvSpPr>
          <p:nvPr/>
        </p:nvSpPr>
        <p:spPr>
          <a:xfrm>
            <a:off x="838200" y="2419350"/>
            <a:ext cx="4762500" cy="3000375"/>
          </a:xfrm>
          <a:prstGeom prst="roundRect">
            <a:avLst>
              <a:gd name="adj" fmla="val 2540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4676EC5D-44D2-4BF5-81DA-EF24D0FCA002}"/>
              </a:ext>
            </a:extLst>
          </p:cNvPr>
          <p:cNvSpPr>
            <a:spLocks noGrp="1"/>
          </p:cNvSpPr>
          <p:nvPr/>
        </p:nvSpPr>
        <p:spPr>
          <a:xfrm>
            <a:off x="1123950" y="2705100"/>
            <a:ext cx="4191000" cy="1809750"/>
          </a:xfrm>
          <a:prstGeom prst="roundRect">
            <a:avLst>
              <a:gd name="adj" fmla="val 4211"/>
            </a:avLst>
          </a:prstGeom>
          <a:solidFill>
            <a:srgbClr val="0B1A33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1BBF52C-A7D5-4E2C-AFCC-F5120E657869}"/>
              </a:ext>
            </a:extLst>
          </p:cNvPr>
          <p:cNvSpPr>
            <a:spLocks noGrp="1"/>
          </p:cNvSpPr>
          <p:nvPr/>
        </p:nvSpPr>
        <p:spPr>
          <a:xfrm>
            <a:off x="1409700" y="3028950"/>
            <a:ext cx="352425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2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세미나 홍보 이미지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1155155-781D-4AE7-BA2D-95EC968D0FE0}"/>
              </a:ext>
            </a:extLst>
          </p:cNvPr>
          <p:cNvSpPr>
            <a:spLocks noGrp="1"/>
          </p:cNvSpPr>
          <p:nvPr/>
        </p:nvSpPr>
        <p:spPr>
          <a:xfrm>
            <a:off x="1504950" y="3695700"/>
            <a:ext cx="3333750" cy="3810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00" b="0">
                <a:solidFill>
                  <a:srgbClr val="BFD6FF"/>
                </a:solidFill>
                <a:latin typeface="Arial"/>
                <a:ea typeface="Arial"/>
                <a:cs typeface="Arial"/>
              </a:defRPr>
            </a:pPr>
            <a:r>
              <a:rPr sz="1200" b="0">
                <a:solidFill>
                  <a:srgbClr val="BFD6FF"/>
                </a:solidFill>
                <a:latin typeface="Arial"/>
                <a:ea typeface="Arial"/>
                <a:cs typeface="Arial"/>
              </a:rPr>
              <a:t>브랜드 로고 / 일정 / 소개 / 프로그램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A77C887-1A4B-49D9-8B1F-75782C334664}"/>
              </a:ext>
            </a:extLst>
          </p:cNvPr>
          <p:cNvSpPr>
            <a:spLocks noGrp="1"/>
          </p:cNvSpPr>
          <p:nvPr/>
        </p:nvSpPr>
        <p:spPr>
          <a:xfrm>
            <a:off x="1219200" y="4762500"/>
            <a:ext cx="4000500" cy="3810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0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07152D"/>
                </a:solidFill>
                <a:latin typeface="Arial"/>
                <a:ea typeface="Arial"/>
                <a:cs typeface="Arial"/>
              </a:rPr>
              <a:t>DB정보 기반, 대표이미지+DB정보, 웹포스터형 홍보페이지를 상황에 맞게 선택</a:t>
            </a: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684623E0-9B29-470B-8843-0BBB021A2EE6}"/>
              </a:ext>
            </a:extLst>
          </p:cNvPr>
          <p:cNvSpPr>
            <a:spLocks noGrp="1"/>
          </p:cNvSpPr>
          <p:nvPr/>
        </p:nvSpPr>
        <p:spPr>
          <a:xfrm>
            <a:off x="6191250" y="2419350"/>
            <a:ext cx="4095750" cy="3000375"/>
          </a:xfrm>
          <a:prstGeom prst="roundRect">
            <a:avLst>
              <a:gd name="adj" fmla="val 2540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4672474-EB2A-4B82-9F2A-EEAEB6ED3820}"/>
              </a:ext>
            </a:extLst>
          </p:cNvPr>
          <p:cNvSpPr>
            <a:spLocks noGrp="1"/>
          </p:cNvSpPr>
          <p:nvPr/>
        </p:nvSpPr>
        <p:spPr>
          <a:xfrm>
            <a:off x="6524625" y="2781300"/>
            <a:ext cx="3238500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8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8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사전등록 신청폼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695494ED-5472-469D-9E27-F63B922EBA6F}"/>
              </a:ext>
            </a:extLst>
          </p:cNvPr>
          <p:cNvSpPr>
            <a:spLocks noGrp="1"/>
          </p:cNvSpPr>
          <p:nvPr/>
        </p:nvSpPr>
        <p:spPr>
          <a:xfrm>
            <a:off x="6572250" y="3333750"/>
            <a:ext cx="2857500" cy="266700"/>
          </a:xfrm>
          <a:prstGeom prst="roundRect">
            <a:avLst>
              <a:gd name="adj" fmla="val 28571"/>
            </a:avLst>
          </a:prstGeom>
          <a:solidFill>
            <a:srgbClr val="F1F6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F4B150AE-A2C7-4427-93F6-00CD93040C3D}"/>
              </a:ext>
            </a:extLst>
          </p:cNvPr>
          <p:cNvSpPr>
            <a:spLocks noGrp="1"/>
          </p:cNvSpPr>
          <p:nvPr/>
        </p:nvSpPr>
        <p:spPr>
          <a:xfrm>
            <a:off x="6743700" y="3390900"/>
            <a:ext cx="2381250" cy="1714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9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이름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D6EBE731-96BE-4880-9E27-DAB36F8F1AD0}"/>
              </a:ext>
            </a:extLst>
          </p:cNvPr>
          <p:cNvSpPr>
            <a:spLocks noGrp="1"/>
          </p:cNvSpPr>
          <p:nvPr/>
        </p:nvSpPr>
        <p:spPr>
          <a:xfrm>
            <a:off x="6572250" y="3743325"/>
            <a:ext cx="2857500" cy="266700"/>
          </a:xfrm>
          <a:prstGeom prst="roundRect">
            <a:avLst>
              <a:gd name="adj" fmla="val 28571"/>
            </a:avLst>
          </a:prstGeom>
          <a:solidFill>
            <a:srgbClr val="F1F6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762756F-4684-41FB-8544-34D292D44206}"/>
              </a:ext>
            </a:extLst>
          </p:cNvPr>
          <p:cNvSpPr>
            <a:spLocks noGrp="1"/>
          </p:cNvSpPr>
          <p:nvPr/>
        </p:nvSpPr>
        <p:spPr>
          <a:xfrm>
            <a:off x="6743700" y="3800475"/>
            <a:ext cx="2381250" cy="1714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9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휴대폰번호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64CA0EBB-5FD4-4A04-9ACF-93CE64BCF050}"/>
              </a:ext>
            </a:extLst>
          </p:cNvPr>
          <p:cNvSpPr>
            <a:spLocks noGrp="1"/>
          </p:cNvSpPr>
          <p:nvPr/>
        </p:nvSpPr>
        <p:spPr>
          <a:xfrm>
            <a:off x="6572250" y="4152900"/>
            <a:ext cx="2857500" cy="266700"/>
          </a:xfrm>
          <a:prstGeom prst="roundRect">
            <a:avLst>
              <a:gd name="adj" fmla="val 28571"/>
            </a:avLst>
          </a:prstGeom>
          <a:solidFill>
            <a:srgbClr val="F1F6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CE9B4E2-9AA5-4F82-A0AA-033C4711CA10}"/>
              </a:ext>
            </a:extLst>
          </p:cNvPr>
          <p:cNvSpPr>
            <a:spLocks noGrp="1"/>
          </p:cNvSpPr>
          <p:nvPr/>
        </p:nvSpPr>
        <p:spPr>
          <a:xfrm>
            <a:off x="6743700" y="4210050"/>
            <a:ext cx="2381250" cy="1714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9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이메일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5AD40FE6-9085-4894-A608-D162F5A930A0}"/>
              </a:ext>
            </a:extLst>
          </p:cNvPr>
          <p:cNvSpPr>
            <a:spLocks noGrp="1"/>
          </p:cNvSpPr>
          <p:nvPr/>
        </p:nvSpPr>
        <p:spPr>
          <a:xfrm>
            <a:off x="6572250" y="4562475"/>
            <a:ext cx="2857500" cy="266700"/>
          </a:xfrm>
          <a:prstGeom prst="roundRect">
            <a:avLst>
              <a:gd name="adj" fmla="val 28571"/>
            </a:avLst>
          </a:prstGeom>
          <a:solidFill>
            <a:srgbClr val="F1F6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D32C84D-403B-4F12-9853-651FC8E69D7E}"/>
              </a:ext>
            </a:extLst>
          </p:cNvPr>
          <p:cNvSpPr>
            <a:spLocks noGrp="1"/>
          </p:cNvSpPr>
          <p:nvPr/>
        </p:nvSpPr>
        <p:spPr>
          <a:xfrm>
            <a:off x="6743700" y="4619625"/>
            <a:ext cx="2381250" cy="1714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9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추가 입력항목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46CF1190-CAFB-4C0A-9D99-2A86ED78FF1B}"/>
              </a:ext>
            </a:extLst>
          </p:cNvPr>
          <p:cNvSpPr>
            <a:spLocks noGrp="1"/>
          </p:cNvSpPr>
          <p:nvPr/>
        </p:nvSpPr>
        <p:spPr>
          <a:xfrm>
            <a:off x="6572250" y="5029200"/>
            <a:ext cx="2857500" cy="361950"/>
          </a:xfrm>
          <a:prstGeom prst="roundRect">
            <a:avLst>
              <a:gd name="adj" fmla="val 21053"/>
            </a:avLst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64DE2F3C-C67A-4881-B123-710EB084ED46}"/>
              </a:ext>
            </a:extLst>
          </p:cNvPr>
          <p:cNvSpPr>
            <a:spLocks noGrp="1"/>
          </p:cNvSpPr>
          <p:nvPr/>
        </p:nvSpPr>
        <p:spPr>
          <a:xfrm>
            <a:off x="6572250" y="5114925"/>
            <a:ext cx="285750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12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사전등록하기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DBD58900-B3DA-47F1-8E89-0FD0D0A8B861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E1D8CB0-7B75-4407-B4E4-122398BCBBAD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571350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8434A455-1AEB-45B8-A8C1-8C61F1DE3B67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8C617C59-24E8-4BF3-88DB-0053D9E1FE5E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LIVE OPERATION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E05A295-665D-4DB9-BA54-017F5954567B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운영자는 방송 중에도 참가자와 상호작용할 수 있습니다.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A8572B3-3688-43CB-B0A8-B7985122D693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공지, 질문, 자료, 설문, 보팅이 시청 페이지 안에서 작동합니다.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874BE6D4-1224-41A0-8845-A7ECDB120D9E}"/>
              </a:ext>
            </a:extLst>
          </p:cNvPr>
          <p:cNvSpPr>
            <a:spLocks noGrp="1"/>
          </p:cNvSpPr>
          <p:nvPr/>
        </p:nvSpPr>
        <p:spPr>
          <a:xfrm>
            <a:off x="762000" y="2381250"/>
            <a:ext cx="9906000" cy="2762250"/>
          </a:xfrm>
          <a:prstGeom prst="roundRect">
            <a:avLst>
              <a:gd name="adj" fmla="val 2759"/>
            </a:avLst>
          </a:prstGeom>
          <a:solidFill>
            <a:srgbClr val="F8FB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58B4CFFB-A5C2-4CB9-BAAE-98624ECC4F46}"/>
              </a:ext>
            </a:extLst>
          </p:cNvPr>
          <p:cNvSpPr>
            <a:spLocks noGrp="1"/>
          </p:cNvSpPr>
          <p:nvPr/>
        </p:nvSpPr>
        <p:spPr>
          <a:xfrm>
            <a:off x="1190625" y="2876550"/>
            <a:ext cx="4333875" cy="2238375"/>
          </a:xfrm>
          <a:prstGeom prst="roundRect">
            <a:avLst>
              <a:gd name="adj" fmla="val 3404"/>
            </a:avLst>
          </a:prstGeom>
          <a:solidFill>
            <a:srgbClr val="07152D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566A4A4-2E76-47A8-B70D-DC1AAEA7A640}"/>
              </a:ext>
            </a:extLst>
          </p:cNvPr>
          <p:cNvSpPr>
            <a:spLocks noGrp="1"/>
          </p:cNvSpPr>
          <p:nvPr/>
        </p:nvSpPr>
        <p:spPr>
          <a:xfrm>
            <a:off x="1619250" y="3714750"/>
            <a:ext cx="3429000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LIVE PLAYER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7428804A-79F4-41CE-8ECD-8801352C2CC5}"/>
              </a:ext>
            </a:extLst>
          </p:cNvPr>
          <p:cNvSpPr>
            <a:spLocks noGrp="1"/>
          </p:cNvSpPr>
          <p:nvPr/>
        </p:nvSpPr>
        <p:spPr>
          <a:xfrm>
            <a:off x="6191250" y="2809875"/>
            <a:ext cx="1428750" cy="457200"/>
          </a:xfrm>
          <a:prstGeom prst="roundRect">
            <a:avLst>
              <a:gd name="adj" fmla="val 16667"/>
            </a:avLst>
          </a:prstGeom>
          <a:solidFill>
            <a:srgbClr val="FF7A1A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E10616E-F599-4BEC-B8E6-7684D2402B72}"/>
              </a:ext>
            </a:extLst>
          </p:cNvPr>
          <p:cNvSpPr>
            <a:spLocks noGrp="1"/>
          </p:cNvSpPr>
          <p:nvPr/>
        </p:nvSpPr>
        <p:spPr>
          <a:xfrm>
            <a:off x="6191250" y="2943225"/>
            <a:ext cx="1428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긴급알림</a:t>
            </a:r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69D5C818-DAEE-44AD-B05A-BC908051B0B4}"/>
              </a:ext>
            </a:extLst>
          </p:cNvPr>
          <p:cNvSpPr>
            <a:spLocks noGrp="1"/>
          </p:cNvSpPr>
          <p:nvPr/>
        </p:nvSpPr>
        <p:spPr>
          <a:xfrm>
            <a:off x="7953375" y="2809875"/>
            <a:ext cx="1428750" cy="457200"/>
          </a:xfrm>
          <a:prstGeom prst="roundRect">
            <a:avLst>
              <a:gd name="adj" fmla="val 16667"/>
            </a:avLst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E860488-18AE-40E1-AE6F-342B0FC5D2BA}"/>
              </a:ext>
            </a:extLst>
          </p:cNvPr>
          <p:cNvSpPr>
            <a:spLocks noGrp="1"/>
          </p:cNvSpPr>
          <p:nvPr/>
        </p:nvSpPr>
        <p:spPr>
          <a:xfrm>
            <a:off x="7953375" y="2943225"/>
            <a:ext cx="1428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Q&amp;A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BF47390D-1B2F-4D40-B796-6E6653A881B6}"/>
              </a:ext>
            </a:extLst>
          </p:cNvPr>
          <p:cNvSpPr>
            <a:spLocks noGrp="1"/>
          </p:cNvSpPr>
          <p:nvPr/>
        </p:nvSpPr>
        <p:spPr>
          <a:xfrm>
            <a:off x="6191250" y="3476625"/>
            <a:ext cx="1428750" cy="457200"/>
          </a:xfrm>
          <a:prstGeom prst="roundRect">
            <a:avLst>
              <a:gd name="adj" fmla="val 16667"/>
            </a:avLst>
          </a:prstGeom>
          <a:solidFill>
            <a:srgbClr val="16A765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24BEEC2B-E3E7-45CF-8E1D-ABC6B9A9B7C4}"/>
              </a:ext>
            </a:extLst>
          </p:cNvPr>
          <p:cNvSpPr>
            <a:spLocks noGrp="1"/>
          </p:cNvSpPr>
          <p:nvPr/>
        </p:nvSpPr>
        <p:spPr>
          <a:xfrm>
            <a:off x="6191250" y="3609975"/>
            <a:ext cx="1428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자료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D3B06338-DB70-453C-94C7-C1E7EBBE3EF3}"/>
              </a:ext>
            </a:extLst>
          </p:cNvPr>
          <p:cNvSpPr>
            <a:spLocks noGrp="1"/>
          </p:cNvSpPr>
          <p:nvPr/>
        </p:nvSpPr>
        <p:spPr>
          <a:xfrm>
            <a:off x="7953375" y="3476625"/>
            <a:ext cx="1428750" cy="457200"/>
          </a:xfrm>
          <a:prstGeom prst="roundRect">
            <a:avLst>
              <a:gd name="adj" fmla="val 16667"/>
            </a:avLst>
          </a:prstGeom>
          <a:solidFill>
            <a:srgbClr val="7C3AED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53870719-E1AF-4A01-B59F-616210F5A8AD}"/>
              </a:ext>
            </a:extLst>
          </p:cNvPr>
          <p:cNvSpPr>
            <a:spLocks noGrp="1"/>
          </p:cNvSpPr>
          <p:nvPr/>
        </p:nvSpPr>
        <p:spPr>
          <a:xfrm>
            <a:off x="7953375" y="3609975"/>
            <a:ext cx="1428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설문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C8C38C2A-B82E-42FB-AA8E-12550FECD30F}"/>
              </a:ext>
            </a:extLst>
          </p:cNvPr>
          <p:cNvSpPr>
            <a:spLocks noGrp="1"/>
          </p:cNvSpPr>
          <p:nvPr/>
        </p:nvSpPr>
        <p:spPr>
          <a:xfrm>
            <a:off x="6191250" y="4143375"/>
            <a:ext cx="1428750" cy="457200"/>
          </a:xfrm>
          <a:prstGeom prst="roundRect">
            <a:avLst>
              <a:gd name="adj" fmla="val 16667"/>
            </a:avLst>
          </a:prstGeom>
          <a:solidFill>
            <a:srgbClr val="E11D48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0DC2A82E-EF14-44F2-8206-DAF0305F852F}"/>
              </a:ext>
            </a:extLst>
          </p:cNvPr>
          <p:cNvSpPr>
            <a:spLocks noGrp="1"/>
          </p:cNvSpPr>
          <p:nvPr/>
        </p:nvSpPr>
        <p:spPr>
          <a:xfrm>
            <a:off x="6191250" y="4276725"/>
            <a:ext cx="1428750" cy="1905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275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보팅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6C6EC6C-4FA5-4B1C-A748-2B0290EF0A1B}"/>
              </a:ext>
            </a:extLst>
          </p:cNvPr>
          <p:cNvSpPr>
            <a:spLocks noGrp="1"/>
          </p:cNvSpPr>
          <p:nvPr/>
        </p:nvSpPr>
        <p:spPr>
          <a:xfrm>
            <a:off x="6191250" y="4810125"/>
            <a:ext cx="40005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3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시청 경험과 운영 기능이 분리되지 않는 것이 ONSEM의 핵심입니다.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92BE984-7EBC-4163-91A9-E67E3C41A429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BB55F0D9-45AC-4F08-9E95-8DEF52FD4F08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484080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직사각형 19">
            <a:extLst>
              <a:ext uri="{FF2B5EF4-FFF2-40B4-BE49-F238E27FC236}">
                <a16:creationId xmlns:a16="http://schemas.microsoft.com/office/drawing/2014/main" id="{C00E17E3-3EFA-43C5-B238-59B7296D519F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40DF9DF-D405-4A6A-A24B-C32C1014F2B4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PARTICIPANTS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6207CE4-1EDA-4622-9B24-F427322E3B80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회원과 비회원, 엑셀 등록자까지 입장 흐름을 분리해 관리합니다.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BBCD9A5-30CB-4346-90CA-87898E29EE4E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참가자 유형이 달라도 최종 운영 데이터는 세미나 기준으로 모입니다.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1B3ADF61-DFF9-47C1-837D-F01B7C4386E4}"/>
              </a:ext>
            </a:extLst>
          </p:cNvPr>
          <p:cNvSpPr>
            <a:spLocks noGrp="1"/>
          </p:cNvSpPr>
          <p:nvPr/>
        </p:nvSpPr>
        <p:spPr>
          <a:xfrm>
            <a:off x="857250" y="2428875"/>
            <a:ext cx="9620250" cy="723900"/>
          </a:xfrm>
          <a:prstGeom prst="roundRect">
            <a:avLst>
              <a:gd name="adj" fmla="val 10526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26165A00-7BC2-4197-89DF-5B324973BAEA}"/>
              </a:ext>
            </a:extLst>
          </p:cNvPr>
          <p:cNvSpPr>
            <a:spLocks noGrp="1"/>
          </p:cNvSpPr>
          <p:nvPr/>
        </p:nvSpPr>
        <p:spPr>
          <a:xfrm>
            <a:off x="1190625" y="2619375"/>
            <a:ext cx="1524000" cy="323850"/>
          </a:xfrm>
          <a:prstGeom prst="roundRect">
            <a:avLst>
              <a:gd name="adj" fmla="val 23529"/>
            </a:avLst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4348F70C-8642-467B-9A69-1AC026B3FFD3}"/>
              </a:ext>
            </a:extLst>
          </p:cNvPr>
          <p:cNvSpPr>
            <a:spLocks noGrp="1"/>
          </p:cNvSpPr>
          <p:nvPr/>
        </p:nvSpPr>
        <p:spPr>
          <a:xfrm>
            <a:off x="1190625" y="2676525"/>
            <a:ext cx="1524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ct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회원 신청자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97AC3DE5-2CCC-4C7F-8B40-A6ECB7F75E48}"/>
              </a:ext>
            </a:extLst>
          </p:cNvPr>
          <p:cNvSpPr>
            <a:spLocks noGrp="1"/>
          </p:cNvSpPr>
          <p:nvPr/>
        </p:nvSpPr>
        <p:spPr>
          <a:xfrm>
            <a:off x="3143250" y="2638425"/>
            <a:ext cx="6477000" cy="304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6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회원가입 → 세미나 신청 → 마이페이지 입장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6FBE0033-6C92-46FF-9A8B-92D5DCDFFFA8}"/>
              </a:ext>
            </a:extLst>
          </p:cNvPr>
          <p:cNvSpPr>
            <a:spLocks noGrp="1"/>
          </p:cNvSpPr>
          <p:nvPr/>
        </p:nvSpPr>
        <p:spPr>
          <a:xfrm>
            <a:off x="857250" y="3429000"/>
            <a:ext cx="9620250" cy="723900"/>
          </a:xfrm>
          <a:prstGeom prst="roundRect">
            <a:avLst>
              <a:gd name="adj" fmla="val 10526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E3A04348-427C-4D75-A285-1E4CF4F460D6}"/>
              </a:ext>
            </a:extLst>
          </p:cNvPr>
          <p:cNvSpPr>
            <a:spLocks noGrp="1"/>
          </p:cNvSpPr>
          <p:nvPr/>
        </p:nvSpPr>
        <p:spPr>
          <a:xfrm>
            <a:off x="1190625" y="3619500"/>
            <a:ext cx="1524000" cy="323850"/>
          </a:xfrm>
          <a:prstGeom prst="roundRect">
            <a:avLst>
              <a:gd name="adj" fmla="val 23529"/>
            </a:avLst>
          </a:prstGeom>
          <a:solidFill>
            <a:srgbClr val="FF7A1A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CE14B74-BA05-447E-B5A7-D5131BD4CB17}"/>
              </a:ext>
            </a:extLst>
          </p:cNvPr>
          <p:cNvSpPr>
            <a:spLocks noGrp="1"/>
          </p:cNvSpPr>
          <p:nvPr/>
        </p:nvSpPr>
        <p:spPr>
          <a:xfrm>
            <a:off x="1190625" y="3676650"/>
            <a:ext cx="1524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ct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비회원 등록자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8A094E2-46E8-4B07-BF27-ACBDFAF36CE4}"/>
              </a:ext>
            </a:extLst>
          </p:cNvPr>
          <p:cNvSpPr>
            <a:spLocks noGrp="1"/>
          </p:cNvSpPr>
          <p:nvPr/>
        </p:nvSpPr>
        <p:spPr>
          <a:xfrm>
            <a:off x="3143250" y="3638550"/>
            <a:ext cx="6477000" cy="304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6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이름/휴대폰 확인 → 등록 여부 검증 → 시청페이지 입장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F16C6D0B-C179-4C88-ACCA-D268F40D9710}"/>
              </a:ext>
            </a:extLst>
          </p:cNvPr>
          <p:cNvSpPr>
            <a:spLocks noGrp="1"/>
          </p:cNvSpPr>
          <p:nvPr/>
        </p:nvSpPr>
        <p:spPr>
          <a:xfrm>
            <a:off x="857250" y="4429125"/>
            <a:ext cx="9620250" cy="723900"/>
          </a:xfrm>
          <a:prstGeom prst="roundRect">
            <a:avLst>
              <a:gd name="adj" fmla="val 10526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F4CB1657-A868-49A2-92F3-62A1A3ED53BD}"/>
              </a:ext>
            </a:extLst>
          </p:cNvPr>
          <p:cNvSpPr>
            <a:spLocks noGrp="1"/>
          </p:cNvSpPr>
          <p:nvPr/>
        </p:nvSpPr>
        <p:spPr>
          <a:xfrm>
            <a:off x="1190625" y="4619625"/>
            <a:ext cx="1524000" cy="323850"/>
          </a:xfrm>
          <a:prstGeom prst="roundRect">
            <a:avLst>
              <a:gd name="adj" fmla="val 23529"/>
            </a:avLst>
          </a:prstGeom>
          <a:solidFill>
            <a:srgbClr val="16A765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703ABC9-AAAC-4438-BB31-376F64161A69}"/>
              </a:ext>
            </a:extLst>
          </p:cNvPr>
          <p:cNvSpPr>
            <a:spLocks noGrp="1"/>
          </p:cNvSpPr>
          <p:nvPr/>
        </p:nvSpPr>
        <p:spPr>
          <a:xfrm>
            <a:off x="1190625" y="4676775"/>
            <a:ext cx="1524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ct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엑셀/개별 등록자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43BFD682-74F4-4433-927F-DADAB477CF45}"/>
              </a:ext>
            </a:extLst>
          </p:cNvPr>
          <p:cNvSpPr>
            <a:spLocks noGrp="1"/>
          </p:cNvSpPr>
          <p:nvPr/>
        </p:nvSpPr>
        <p:spPr>
          <a:xfrm>
            <a:off x="3143250" y="4638675"/>
            <a:ext cx="6477000" cy="3048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6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운영자가 명단 등록 → 별도 로그인 → 시청 기록 연결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594DCAD8-6144-4954-8499-0BF6067FB859}"/>
              </a:ext>
            </a:extLst>
          </p:cNvPr>
          <p:cNvSpPr>
            <a:spLocks noGrp="1"/>
          </p:cNvSpPr>
          <p:nvPr/>
        </p:nvSpPr>
        <p:spPr>
          <a:xfrm>
            <a:off x="1524000" y="5667375"/>
            <a:ext cx="83820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65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복잡한 참가자 경로는 숨기고, 운영자는 하나의 참가자 관리 화면에서 확인합니다.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63109BF3-C974-451E-A91C-46E8AD4DA7BE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2163932-2DEC-4FC6-B991-5255AA1587E5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08</a:t>
            </a:r>
          </a:p>
        </p:txBody>
      </p:sp>
    </p:spTree>
    <p:extLst>
      <p:ext uri="{BB962C8B-B14F-4D97-AF65-F5344CB8AC3E}">
        <p14:creationId xmlns:p14="http://schemas.microsoft.com/office/powerpoint/2010/main" val="1026288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0F1A5085-5B58-4EFD-AE22-5565F95BFD50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DEF20DA-90A4-46A0-BE5A-7ED218E1DFDB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AFTER EVENT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0509D12-80D2-4215-8900-E16019B088BA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행사가 끝난 뒤 필요한 증빙까지 플랫폼 안에서 정리합니다.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8335309-3DD8-4CD5-9F72-650B86F3ED82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수료증과 결과리포트는 단순 부가기능이 아니라 기관·기업 고객의 도입 이유가 됩니다.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AC8C6A7A-32A2-4A4A-B869-DA3F3C171B77}"/>
              </a:ext>
            </a:extLst>
          </p:cNvPr>
          <p:cNvSpPr>
            <a:spLocks noGrp="1"/>
          </p:cNvSpPr>
          <p:nvPr/>
        </p:nvSpPr>
        <p:spPr>
          <a:xfrm>
            <a:off x="904875" y="2571750"/>
            <a:ext cx="4333875" cy="2476500"/>
          </a:xfrm>
          <a:prstGeom prst="roundRect">
            <a:avLst>
              <a:gd name="adj" fmla="val 3077"/>
            </a:avLst>
          </a:prstGeom>
          <a:solidFill>
            <a:srgbClr val="F7FB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FFA927F3-0B51-4CC7-B475-E2780A55F8DB}"/>
              </a:ext>
            </a:extLst>
          </p:cNvPr>
          <p:cNvSpPr>
            <a:spLocks noGrp="1"/>
          </p:cNvSpPr>
          <p:nvPr/>
        </p:nvSpPr>
        <p:spPr>
          <a:xfrm>
            <a:off x="5905500" y="2571750"/>
            <a:ext cx="4333875" cy="2476500"/>
          </a:xfrm>
          <a:prstGeom prst="roundRect">
            <a:avLst>
              <a:gd name="adj" fmla="val 3077"/>
            </a:avLst>
          </a:prstGeom>
          <a:solidFill>
            <a:srgbClr val="FFF8F2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F4F2996-AB96-45FD-87CC-AE80BB9BF4DC}"/>
              </a:ext>
            </a:extLst>
          </p:cNvPr>
          <p:cNvSpPr>
            <a:spLocks noGrp="1"/>
          </p:cNvSpPr>
          <p:nvPr/>
        </p:nvSpPr>
        <p:spPr>
          <a:xfrm>
            <a:off x="1238250" y="2933700"/>
            <a:ext cx="34290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25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수료증 발급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759FB0C-098C-4A94-9073-89A1F7567E49}"/>
              </a:ext>
            </a:extLst>
          </p:cNvPr>
          <p:cNvSpPr>
            <a:spLocks noGrp="1"/>
          </p:cNvSpPr>
          <p:nvPr/>
        </p:nvSpPr>
        <p:spPr>
          <a:xfrm>
            <a:off x="1238250" y="3524250"/>
            <a:ext cx="33337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세미나별 이미지 양식, 이름/소속/생년월일 위치 설정, 명단 업로드, 참여자 조회 및 출력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7451BC8-2D89-40A5-99EA-D179316150BD}"/>
              </a:ext>
            </a:extLst>
          </p:cNvPr>
          <p:cNvSpPr>
            <a:spLocks noGrp="1"/>
          </p:cNvSpPr>
          <p:nvPr/>
        </p:nvSpPr>
        <p:spPr>
          <a:xfrm>
            <a:off x="6238875" y="2933700"/>
            <a:ext cx="3429000" cy="3238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250" b="1">
                <a:solidFill>
                  <a:srgbClr val="FF7A1A"/>
                </a:solidFill>
                <a:latin typeface="Arial"/>
                <a:ea typeface="Arial"/>
                <a:cs typeface="Arial"/>
              </a:defRPr>
            </a:pPr>
            <a:r>
              <a:rPr sz="2250" b="1">
                <a:solidFill>
                  <a:srgbClr val="FF7A1A"/>
                </a:solidFill>
                <a:latin typeface="Arial"/>
                <a:ea typeface="Arial"/>
                <a:cs typeface="Arial"/>
              </a:rPr>
              <a:t>결과리포트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CD48C1F-B90C-47B3-90EB-FD77F00885B1}"/>
              </a:ext>
            </a:extLst>
          </p:cNvPr>
          <p:cNvSpPr>
            <a:spLocks noGrp="1"/>
          </p:cNvSpPr>
          <p:nvPr/>
        </p:nvSpPr>
        <p:spPr>
          <a:xfrm>
            <a:off x="6238875" y="3524250"/>
            <a:ext cx="33337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참가자 명단, 시청시간, 설문/보팅 결과, 자료 다운로드, Q&amp;A까지 행사 결과로 정리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93BD745-0707-4CED-9B94-6EF25FF1E844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6D8F8E0-F94E-4CF8-85BF-60D3C4D20F6E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09</a:t>
            </a:r>
          </a:p>
        </p:txBody>
      </p:sp>
    </p:spTree>
    <p:extLst>
      <p:ext uri="{BB962C8B-B14F-4D97-AF65-F5344CB8AC3E}">
        <p14:creationId xmlns:p14="http://schemas.microsoft.com/office/powerpoint/2010/main" val="2930429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직사각형 36">
            <a:extLst>
              <a:ext uri="{FF2B5EF4-FFF2-40B4-BE49-F238E27FC236}">
                <a16:creationId xmlns:a16="http://schemas.microsoft.com/office/drawing/2014/main" id="{AF88EA07-9FBA-4637-8257-C824FB70BF84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9241D29A-5F7A-4AA7-AAC5-9D12483A660E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DIFFERENTIATION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81675D1C-9610-4D55-842D-528CE8A1D0C2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ONSEM은 방송툴보다 넓고, 단순 신청폼보다 깊습니다.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A78BFC1-308C-4DFE-84B6-35C3D8F94BAD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웨비나 운영자가 실제로 막히는 지점을 기준으로 차별화합니다.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1E9F041-B9D2-42FD-8F70-6911A70289E6}"/>
              </a:ext>
            </a:extLst>
          </p:cNvPr>
          <p:cNvSpPr>
            <a:spLocks noGrp="1"/>
          </p:cNvSpPr>
          <p:nvPr/>
        </p:nvSpPr>
        <p:spPr>
          <a:xfrm>
            <a:off x="904875" y="2286000"/>
            <a:ext cx="2476500" cy="514350"/>
          </a:xfrm>
          <a:prstGeom prst="rect">
            <a:avLst/>
          </a:prstGeom>
          <a:solidFill>
            <a:srgbClr val="07152D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592F4097-23CD-42C0-AAA9-70A92D627D6E}"/>
              </a:ext>
            </a:extLst>
          </p:cNvPr>
          <p:cNvSpPr>
            <a:spLocks noGrp="1"/>
          </p:cNvSpPr>
          <p:nvPr/>
        </p:nvSpPr>
        <p:spPr>
          <a:xfrm>
            <a:off x="3381375" y="2286000"/>
            <a:ext cx="3429000" cy="514350"/>
          </a:xfrm>
          <a:prstGeom prst="rect">
            <a:avLst/>
          </a:prstGeom>
          <a:solidFill>
            <a:srgbClr val="07152D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A8F6714-2C93-46F5-BB1A-7EBF024731DE}"/>
              </a:ext>
            </a:extLst>
          </p:cNvPr>
          <p:cNvSpPr>
            <a:spLocks noGrp="1"/>
          </p:cNvSpPr>
          <p:nvPr/>
        </p:nvSpPr>
        <p:spPr>
          <a:xfrm>
            <a:off x="6810375" y="2286000"/>
            <a:ext cx="3905250" cy="514350"/>
          </a:xfrm>
          <a:prstGeom prst="rect">
            <a:avLst/>
          </a:prstGeom>
          <a:solidFill>
            <a:srgbClr val="145CEB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AAB8CF8-E1CD-4ABD-B1EA-D747D8C13894}"/>
              </a:ext>
            </a:extLst>
          </p:cNvPr>
          <p:cNvSpPr>
            <a:spLocks noGrp="1"/>
          </p:cNvSpPr>
          <p:nvPr/>
        </p:nvSpPr>
        <p:spPr>
          <a:xfrm>
            <a:off x="1095375" y="2419350"/>
            <a:ext cx="20955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비교 항목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D3FD92C1-AB79-4536-80A0-6670E8B163BC}"/>
              </a:ext>
            </a:extLst>
          </p:cNvPr>
          <p:cNvSpPr>
            <a:spLocks noGrp="1"/>
          </p:cNvSpPr>
          <p:nvPr/>
        </p:nvSpPr>
        <p:spPr>
          <a:xfrm>
            <a:off x="3619500" y="2419350"/>
            <a:ext cx="2952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일반 방송/행사툴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D7FD2B56-1AFA-42AB-B219-5718FA67B244}"/>
              </a:ext>
            </a:extLst>
          </p:cNvPr>
          <p:cNvSpPr>
            <a:spLocks noGrp="1"/>
          </p:cNvSpPr>
          <p:nvPr/>
        </p:nvSpPr>
        <p:spPr>
          <a:xfrm>
            <a:off x="7048500" y="2419350"/>
            <a:ext cx="3333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0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20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ONSEM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D1253365-E7D7-42A1-B363-6F6F259FA5E7}"/>
              </a:ext>
            </a:extLst>
          </p:cNvPr>
          <p:cNvSpPr>
            <a:spLocks noGrp="1"/>
          </p:cNvSpPr>
          <p:nvPr/>
        </p:nvSpPr>
        <p:spPr>
          <a:xfrm>
            <a:off x="904875" y="2876550"/>
            <a:ext cx="2476500" cy="514350"/>
          </a:xfrm>
          <a:prstGeom prst="rect">
            <a:avLst/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3D36792D-6AA9-4CF3-A66F-B07A6EAA2E80}"/>
              </a:ext>
            </a:extLst>
          </p:cNvPr>
          <p:cNvSpPr>
            <a:spLocks noGrp="1"/>
          </p:cNvSpPr>
          <p:nvPr/>
        </p:nvSpPr>
        <p:spPr>
          <a:xfrm>
            <a:off x="3381375" y="2876550"/>
            <a:ext cx="3429000" cy="514350"/>
          </a:xfrm>
          <a:prstGeom prst="rect">
            <a:avLst/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C17C8FF4-8E4F-4AB5-B6FA-AB70B419EDFC}"/>
              </a:ext>
            </a:extLst>
          </p:cNvPr>
          <p:cNvSpPr>
            <a:spLocks noGrp="1"/>
          </p:cNvSpPr>
          <p:nvPr/>
        </p:nvSpPr>
        <p:spPr>
          <a:xfrm>
            <a:off x="6810375" y="2876550"/>
            <a:ext cx="3905250" cy="514350"/>
          </a:xfrm>
          <a:prstGeom prst="rect">
            <a:avLst/>
          </a:prstGeom>
          <a:solidFill>
            <a:srgbClr val="EAF3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82E819D-BD3A-4687-BE16-97D656144DFA}"/>
              </a:ext>
            </a:extLst>
          </p:cNvPr>
          <p:cNvSpPr>
            <a:spLocks noGrp="1"/>
          </p:cNvSpPr>
          <p:nvPr/>
        </p:nvSpPr>
        <p:spPr>
          <a:xfrm>
            <a:off x="1095375" y="3009900"/>
            <a:ext cx="20955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운영 범위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F5D6544-78B6-44D7-AAFB-304A23DD24E9}"/>
              </a:ext>
            </a:extLst>
          </p:cNvPr>
          <p:cNvSpPr>
            <a:spLocks noGrp="1"/>
          </p:cNvSpPr>
          <p:nvPr/>
        </p:nvSpPr>
        <p:spPr>
          <a:xfrm>
            <a:off x="3619500" y="3009900"/>
            <a:ext cx="2952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시청 링크와 신청 관리 중심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243CD44-52AF-4EC4-A19E-176CB26AB0E2}"/>
              </a:ext>
            </a:extLst>
          </p:cNvPr>
          <p:cNvSpPr>
            <a:spLocks noGrp="1"/>
          </p:cNvSpPr>
          <p:nvPr/>
        </p:nvSpPr>
        <p:spPr>
          <a:xfrm>
            <a:off x="7048500" y="3009900"/>
            <a:ext cx="3333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홍보, 등록, 시청, 증빙, 리포트까지 연결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50110CF-BE51-45CB-ADE0-C4EFDDCFD424}"/>
              </a:ext>
            </a:extLst>
          </p:cNvPr>
          <p:cNvSpPr>
            <a:spLocks noGrp="1"/>
          </p:cNvSpPr>
          <p:nvPr/>
        </p:nvSpPr>
        <p:spPr>
          <a:xfrm>
            <a:off x="904875" y="3467100"/>
            <a:ext cx="2476500" cy="514350"/>
          </a:xfrm>
          <a:prstGeom prst="rect">
            <a:avLst/>
          </a:prstGeom>
          <a:solidFill>
            <a:srgbClr val="F7FB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6D2072C-1997-446B-9512-D7270428BC5B}"/>
              </a:ext>
            </a:extLst>
          </p:cNvPr>
          <p:cNvSpPr>
            <a:spLocks noGrp="1"/>
          </p:cNvSpPr>
          <p:nvPr/>
        </p:nvSpPr>
        <p:spPr>
          <a:xfrm>
            <a:off x="3381375" y="3467100"/>
            <a:ext cx="3429000" cy="514350"/>
          </a:xfrm>
          <a:prstGeom prst="rect">
            <a:avLst/>
          </a:prstGeom>
          <a:solidFill>
            <a:srgbClr val="F7FB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E6703D7-46EA-4312-9B8E-0A7F5741D421}"/>
              </a:ext>
            </a:extLst>
          </p:cNvPr>
          <p:cNvSpPr>
            <a:spLocks noGrp="1"/>
          </p:cNvSpPr>
          <p:nvPr/>
        </p:nvSpPr>
        <p:spPr>
          <a:xfrm>
            <a:off x="6810375" y="3467100"/>
            <a:ext cx="3905250" cy="514350"/>
          </a:xfrm>
          <a:prstGeom prst="rect">
            <a:avLst/>
          </a:prstGeom>
          <a:solidFill>
            <a:srgbClr val="EAF3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3AB065FE-812D-4D91-8C1E-9FDD224DB7EC}"/>
              </a:ext>
            </a:extLst>
          </p:cNvPr>
          <p:cNvSpPr>
            <a:spLocks noGrp="1"/>
          </p:cNvSpPr>
          <p:nvPr/>
        </p:nvSpPr>
        <p:spPr>
          <a:xfrm>
            <a:off x="1095375" y="3600450"/>
            <a:ext cx="20955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LIVE/VOD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A0D26AC6-4A1B-48C8-B8D4-742EA16B9093}"/>
              </a:ext>
            </a:extLst>
          </p:cNvPr>
          <p:cNvSpPr>
            <a:spLocks noGrp="1"/>
          </p:cNvSpPr>
          <p:nvPr/>
        </p:nvSpPr>
        <p:spPr>
          <a:xfrm>
            <a:off x="3619500" y="3600450"/>
            <a:ext cx="2952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별도 페이지나 별도 운영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37FA2F6F-D722-4237-B724-F2B1DBD590AE}"/>
              </a:ext>
            </a:extLst>
          </p:cNvPr>
          <p:cNvSpPr>
            <a:spLocks noGrp="1"/>
          </p:cNvSpPr>
          <p:nvPr/>
        </p:nvSpPr>
        <p:spPr>
          <a:xfrm>
            <a:off x="7048500" y="3600450"/>
            <a:ext cx="3333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유형별 설정과 시청페이지 분리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A2695ECA-5958-46F1-BC06-A66A8AE7AE47}"/>
              </a:ext>
            </a:extLst>
          </p:cNvPr>
          <p:cNvSpPr>
            <a:spLocks noGrp="1"/>
          </p:cNvSpPr>
          <p:nvPr/>
        </p:nvSpPr>
        <p:spPr>
          <a:xfrm>
            <a:off x="904875" y="4057650"/>
            <a:ext cx="2476500" cy="514350"/>
          </a:xfrm>
          <a:prstGeom prst="rect">
            <a:avLst/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C48D7F1-683D-4DC2-B8C7-320A6F882167}"/>
              </a:ext>
            </a:extLst>
          </p:cNvPr>
          <p:cNvSpPr>
            <a:spLocks noGrp="1"/>
          </p:cNvSpPr>
          <p:nvPr/>
        </p:nvSpPr>
        <p:spPr>
          <a:xfrm>
            <a:off x="3381375" y="4057650"/>
            <a:ext cx="3429000" cy="514350"/>
          </a:xfrm>
          <a:prstGeom prst="rect">
            <a:avLst/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3D40607A-F2EF-44C0-ACAD-86CB95B3B553}"/>
              </a:ext>
            </a:extLst>
          </p:cNvPr>
          <p:cNvSpPr>
            <a:spLocks noGrp="1"/>
          </p:cNvSpPr>
          <p:nvPr/>
        </p:nvSpPr>
        <p:spPr>
          <a:xfrm>
            <a:off x="6810375" y="4057650"/>
            <a:ext cx="3905250" cy="514350"/>
          </a:xfrm>
          <a:prstGeom prst="rect">
            <a:avLst/>
          </a:prstGeom>
          <a:solidFill>
            <a:srgbClr val="EAF3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D27135D8-105E-4A44-8C98-8820B6E9D5AE}"/>
              </a:ext>
            </a:extLst>
          </p:cNvPr>
          <p:cNvSpPr>
            <a:spLocks noGrp="1"/>
          </p:cNvSpPr>
          <p:nvPr/>
        </p:nvSpPr>
        <p:spPr>
          <a:xfrm>
            <a:off x="1095375" y="4191000"/>
            <a:ext cx="20955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참가자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F0989EF0-3C80-4269-A4D7-5C4813D6BAFC}"/>
              </a:ext>
            </a:extLst>
          </p:cNvPr>
          <p:cNvSpPr>
            <a:spLocks noGrp="1"/>
          </p:cNvSpPr>
          <p:nvPr/>
        </p:nvSpPr>
        <p:spPr>
          <a:xfrm>
            <a:off x="3619500" y="4191000"/>
            <a:ext cx="2952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회원/비회원 관리가 분리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9E23FAFB-C0F6-4839-B8DB-C4D05447A54A}"/>
              </a:ext>
            </a:extLst>
          </p:cNvPr>
          <p:cNvSpPr>
            <a:spLocks noGrp="1"/>
          </p:cNvSpPr>
          <p:nvPr/>
        </p:nvSpPr>
        <p:spPr>
          <a:xfrm>
            <a:off x="7048500" y="4191000"/>
            <a:ext cx="3333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회원, 비회원, 엑셀 등록자 입장 흐름 지원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0CB34430-91A7-4EDD-9E65-9AAA93B015DB}"/>
              </a:ext>
            </a:extLst>
          </p:cNvPr>
          <p:cNvSpPr>
            <a:spLocks noGrp="1"/>
          </p:cNvSpPr>
          <p:nvPr/>
        </p:nvSpPr>
        <p:spPr>
          <a:xfrm>
            <a:off x="904875" y="4648200"/>
            <a:ext cx="2476500" cy="514350"/>
          </a:xfrm>
          <a:prstGeom prst="rect">
            <a:avLst/>
          </a:prstGeom>
          <a:solidFill>
            <a:srgbClr val="F7FB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F8E75937-6FEA-44B4-AAEB-AA7B58A3FBE1}"/>
              </a:ext>
            </a:extLst>
          </p:cNvPr>
          <p:cNvSpPr>
            <a:spLocks noGrp="1"/>
          </p:cNvSpPr>
          <p:nvPr/>
        </p:nvSpPr>
        <p:spPr>
          <a:xfrm>
            <a:off x="3381375" y="4648200"/>
            <a:ext cx="3429000" cy="514350"/>
          </a:xfrm>
          <a:prstGeom prst="rect">
            <a:avLst/>
          </a:prstGeom>
          <a:solidFill>
            <a:srgbClr val="F7FB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521E2B8C-E326-4E45-8FDD-B836FDF3B074}"/>
              </a:ext>
            </a:extLst>
          </p:cNvPr>
          <p:cNvSpPr>
            <a:spLocks noGrp="1"/>
          </p:cNvSpPr>
          <p:nvPr/>
        </p:nvSpPr>
        <p:spPr>
          <a:xfrm>
            <a:off x="6810375" y="4648200"/>
            <a:ext cx="3905250" cy="514350"/>
          </a:xfrm>
          <a:prstGeom prst="rect">
            <a:avLst/>
          </a:prstGeom>
          <a:solidFill>
            <a:srgbClr val="EAF3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F7AEF191-785A-4C71-AA2A-8D9A75C4FEDC}"/>
              </a:ext>
            </a:extLst>
          </p:cNvPr>
          <p:cNvSpPr>
            <a:spLocks noGrp="1"/>
          </p:cNvSpPr>
          <p:nvPr/>
        </p:nvSpPr>
        <p:spPr>
          <a:xfrm>
            <a:off x="1095375" y="4781550"/>
            <a:ext cx="20955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사후관리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905471EF-A78C-4F31-83DE-0ADE2C5CB69B}"/>
              </a:ext>
            </a:extLst>
          </p:cNvPr>
          <p:cNvSpPr>
            <a:spLocks noGrp="1"/>
          </p:cNvSpPr>
          <p:nvPr/>
        </p:nvSpPr>
        <p:spPr>
          <a:xfrm>
            <a:off x="3619500" y="4781550"/>
            <a:ext cx="2952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별도 파일 정리 필요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2905AA81-D8E1-4E7E-94E1-C9C3D0F25143}"/>
              </a:ext>
            </a:extLst>
          </p:cNvPr>
          <p:cNvSpPr>
            <a:spLocks noGrp="1"/>
          </p:cNvSpPr>
          <p:nvPr/>
        </p:nvSpPr>
        <p:spPr>
          <a:xfrm>
            <a:off x="7048500" y="4781550"/>
            <a:ext cx="33337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수료증과 결과리포트로 누락 최소화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0149C1E-5FB9-4F19-B47A-2B374E7523ED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434971C2-89DD-4ADE-AA68-B6E2C4022447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6326315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>
            <a:extLst>
              <a:ext uri="{FF2B5EF4-FFF2-40B4-BE49-F238E27FC236}">
                <a16:creationId xmlns:a16="http://schemas.microsoft.com/office/drawing/2014/main" id="{AE40FB0E-9DB9-45B0-A92C-7F1258FE3A62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23ED2AA-588C-4151-A11D-A3F47623EE3D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EASY START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F5885648-0B5C-44D8-9DAC-86D21A879B91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처음 개설하는 사람도 흐름만 따라가면 운영 준비가 끝납니다.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D7820A8-CE52-4AE9-A651-91EF766604B6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복잡한 기능은 단계별 설정으로 감추고, 개설자는 필요한 항목만 채웁니다.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352D2B01-D2FD-41B3-B0B6-0849DD1B0FAE}"/>
              </a:ext>
            </a:extLst>
          </p:cNvPr>
          <p:cNvSpPr>
            <a:spLocks noGrp="1"/>
          </p:cNvSpPr>
          <p:nvPr/>
        </p:nvSpPr>
        <p:spPr>
          <a:xfrm>
            <a:off x="666750" y="2667000"/>
            <a:ext cx="1762125" cy="2095500"/>
          </a:xfrm>
          <a:prstGeom prst="roundRect">
            <a:avLst>
              <a:gd name="adj" fmla="val 4324"/>
            </a:avLst>
          </a:prstGeom>
          <a:solidFill>
            <a:srgbClr val="EAF3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052F39A8-264E-4AE1-B078-B8D82C49004F}"/>
              </a:ext>
            </a:extLst>
          </p:cNvPr>
          <p:cNvSpPr>
            <a:spLocks noGrp="1"/>
          </p:cNvSpPr>
          <p:nvPr/>
        </p:nvSpPr>
        <p:spPr>
          <a:xfrm>
            <a:off x="857250" y="2905125"/>
            <a:ext cx="1381125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1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621A8E97-5D66-4E05-8765-B246F1B5DD5D}"/>
              </a:ext>
            </a:extLst>
          </p:cNvPr>
          <p:cNvSpPr>
            <a:spLocks noGrp="1"/>
          </p:cNvSpPr>
          <p:nvPr/>
        </p:nvSpPr>
        <p:spPr>
          <a:xfrm>
            <a:off x="857250" y="3476625"/>
            <a:ext cx="138112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4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세미나 개설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876A91C-8C67-412C-B2B0-F54FD19E116F}"/>
              </a:ext>
            </a:extLst>
          </p:cNvPr>
          <p:cNvSpPr>
            <a:spLocks noGrp="1"/>
          </p:cNvSpPr>
          <p:nvPr/>
        </p:nvSpPr>
        <p:spPr>
          <a:xfrm>
            <a:off x="838200" y="3905250"/>
            <a:ext cx="1419225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LIVE 또는 VOD 선택</a:t>
            </a:r>
          </a:p>
        </p:txBody>
      </p:sp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3D741610-BA93-4317-86FD-5BC7FAF66E82}"/>
              </a:ext>
            </a:extLst>
          </p:cNvPr>
          <p:cNvSpPr>
            <a:spLocks noGrp="1"/>
          </p:cNvSpPr>
          <p:nvPr/>
        </p:nvSpPr>
        <p:spPr>
          <a:xfrm>
            <a:off x="2857500" y="2667000"/>
            <a:ext cx="1762125" cy="2095500"/>
          </a:xfrm>
          <a:prstGeom prst="roundRect">
            <a:avLst>
              <a:gd name="adj" fmla="val 4324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222D8544-1092-4121-BFC0-13080E76F238}"/>
              </a:ext>
            </a:extLst>
          </p:cNvPr>
          <p:cNvSpPr>
            <a:spLocks noGrp="1"/>
          </p:cNvSpPr>
          <p:nvPr/>
        </p:nvSpPr>
        <p:spPr>
          <a:xfrm>
            <a:off x="3048000" y="2905125"/>
            <a:ext cx="1381125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2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120C07D-0979-464C-8A42-2501AE9A3DD8}"/>
              </a:ext>
            </a:extLst>
          </p:cNvPr>
          <p:cNvSpPr>
            <a:spLocks noGrp="1"/>
          </p:cNvSpPr>
          <p:nvPr/>
        </p:nvSpPr>
        <p:spPr>
          <a:xfrm>
            <a:off x="3048000" y="3476625"/>
            <a:ext cx="138112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4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홍보/등록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08327C95-3E12-45C6-AB27-DFDCFECA6A5E}"/>
              </a:ext>
            </a:extLst>
          </p:cNvPr>
          <p:cNvSpPr>
            <a:spLocks noGrp="1"/>
          </p:cNvSpPr>
          <p:nvPr/>
        </p:nvSpPr>
        <p:spPr>
          <a:xfrm>
            <a:off x="3028950" y="3905250"/>
            <a:ext cx="1419225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이미지와 신청폼 구성</a:t>
            </a:r>
          </a:p>
        </p:txBody>
      </p:sp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F5525CBA-C2A4-439C-A8D0-CB6D6D60CE90}"/>
              </a:ext>
            </a:extLst>
          </p:cNvPr>
          <p:cNvSpPr>
            <a:spLocks noGrp="1"/>
          </p:cNvSpPr>
          <p:nvPr/>
        </p:nvSpPr>
        <p:spPr>
          <a:xfrm>
            <a:off x="5048250" y="2667000"/>
            <a:ext cx="1762125" cy="2095500"/>
          </a:xfrm>
          <a:prstGeom prst="roundRect">
            <a:avLst>
              <a:gd name="adj" fmla="val 4324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4747EE4-0084-4ED4-BAF9-FD5BFB3E9F4B}"/>
              </a:ext>
            </a:extLst>
          </p:cNvPr>
          <p:cNvSpPr>
            <a:spLocks noGrp="1"/>
          </p:cNvSpPr>
          <p:nvPr/>
        </p:nvSpPr>
        <p:spPr>
          <a:xfrm>
            <a:off x="5238750" y="2905125"/>
            <a:ext cx="1381125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3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65589EAA-8D13-42E6-8575-2E146E3ED20D}"/>
              </a:ext>
            </a:extLst>
          </p:cNvPr>
          <p:cNvSpPr>
            <a:spLocks noGrp="1"/>
          </p:cNvSpPr>
          <p:nvPr/>
        </p:nvSpPr>
        <p:spPr>
          <a:xfrm>
            <a:off x="5238750" y="3476625"/>
            <a:ext cx="138112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4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참가자 준비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9EB59E46-32D1-4AFB-8217-D10CBA01D931}"/>
              </a:ext>
            </a:extLst>
          </p:cNvPr>
          <p:cNvSpPr>
            <a:spLocks noGrp="1"/>
          </p:cNvSpPr>
          <p:nvPr/>
        </p:nvSpPr>
        <p:spPr>
          <a:xfrm>
            <a:off x="5219700" y="3905250"/>
            <a:ext cx="1419225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신청자·엑셀·개별 등록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385A6A99-A51E-4B8F-A979-7633C9497903}"/>
              </a:ext>
            </a:extLst>
          </p:cNvPr>
          <p:cNvSpPr>
            <a:spLocks noGrp="1"/>
          </p:cNvSpPr>
          <p:nvPr/>
        </p:nvSpPr>
        <p:spPr>
          <a:xfrm>
            <a:off x="7239000" y="2667000"/>
            <a:ext cx="1762125" cy="2095500"/>
          </a:xfrm>
          <a:prstGeom prst="roundRect">
            <a:avLst>
              <a:gd name="adj" fmla="val 4324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6F4FEF1-69DB-4998-BDEC-E3217C6D6B38}"/>
              </a:ext>
            </a:extLst>
          </p:cNvPr>
          <p:cNvSpPr>
            <a:spLocks noGrp="1"/>
          </p:cNvSpPr>
          <p:nvPr/>
        </p:nvSpPr>
        <p:spPr>
          <a:xfrm>
            <a:off x="7429500" y="2905125"/>
            <a:ext cx="1381125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4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647F2BD2-DB79-47E9-B171-ECD042A86674}"/>
              </a:ext>
            </a:extLst>
          </p:cNvPr>
          <p:cNvSpPr>
            <a:spLocks noGrp="1"/>
          </p:cNvSpPr>
          <p:nvPr/>
        </p:nvSpPr>
        <p:spPr>
          <a:xfrm>
            <a:off x="7429500" y="3476625"/>
            <a:ext cx="138112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4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운영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87267743-174B-4A74-B72C-F330EF4D7F0A}"/>
              </a:ext>
            </a:extLst>
          </p:cNvPr>
          <p:cNvSpPr>
            <a:spLocks noGrp="1"/>
          </p:cNvSpPr>
          <p:nvPr/>
        </p:nvSpPr>
        <p:spPr>
          <a:xfrm>
            <a:off x="7410450" y="3905250"/>
            <a:ext cx="1419225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공지, 자료, Q&amp;A, 설문, 보팅</a:t>
            </a:r>
          </a:p>
        </p:txBody>
      </p:sp>
      <p:sp>
        <p:nvSpPr>
          <p:cNvPr id="21" name="사각형: 둥근 모서리 20">
            <a:extLst>
              <a:ext uri="{FF2B5EF4-FFF2-40B4-BE49-F238E27FC236}">
                <a16:creationId xmlns:a16="http://schemas.microsoft.com/office/drawing/2014/main" id="{316DDC9C-3483-4032-9275-284748C5EAB6}"/>
              </a:ext>
            </a:extLst>
          </p:cNvPr>
          <p:cNvSpPr>
            <a:spLocks noGrp="1"/>
          </p:cNvSpPr>
          <p:nvPr/>
        </p:nvSpPr>
        <p:spPr>
          <a:xfrm>
            <a:off x="9429750" y="2667000"/>
            <a:ext cx="1762125" cy="2095500"/>
          </a:xfrm>
          <a:prstGeom prst="roundRect">
            <a:avLst>
              <a:gd name="adj" fmla="val 4324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9A37AD1-4DF7-4213-A97F-C2B6F79327D8}"/>
              </a:ext>
            </a:extLst>
          </p:cNvPr>
          <p:cNvSpPr>
            <a:spLocks noGrp="1"/>
          </p:cNvSpPr>
          <p:nvPr/>
        </p:nvSpPr>
        <p:spPr>
          <a:xfrm>
            <a:off x="9620250" y="2905125"/>
            <a:ext cx="1381125" cy="4191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2700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5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D63883B1-7C51-471F-9016-9E83C20B937D}"/>
              </a:ext>
            </a:extLst>
          </p:cNvPr>
          <p:cNvSpPr>
            <a:spLocks noGrp="1"/>
          </p:cNvSpPr>
          <p:nvPr/>
        </p:nvSpPr>
        <p:spPr>
          <a:xfrm>
            <a:off x="9620250" y="3476625"/>
            <a:ext cx="1381125" cy="2667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42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42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결과관리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AE02B017-148B-461D-AAFC-777BBA1E07D0}"/>
              </a:ext>
            </a:extLst>
          </p:cNvPr>
          <p:cNvSpPr>
            <a:spLocks noGrp="1"/>
          </p:cNvSpPr>
          <p:nvPr/>
        </p:nvSpPr>
        <p:spPr>
          <a:xfrm>
            <a:off x="9601200" y="3905250"/>
            <a:ext cx="1419225" cy="4762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ctr">
              <a:defRPr sz="1050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050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수료증과 리포트 확인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15E9C404-7136-44F8-AC27-EC60476ADD56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01B78F6E-9EDD-42BB-AF82-E7574E1340BB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643286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사각형 20">
            <a:extLst>
              <a:ext uri="{FF2B5EF4-FFF2-40B4-BE49-F238E27FC236}">
                <a16:creationId xmlns:a16="http://schemas.microsoft.com/office/drawing/2014/main" id="{C7774BA7-C1C7-4CCD-B5F0-2E473B1C4B7E}"/>
              </a:ext>
            </a:extLst>
          </p:cNvPr>
          <p:cNvSpPr>
            <a:spLocks noGrp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4F8FF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98B086DF-0BA9-4C5A-872A-4C6C9FD78D9D}"/>
              </a:ext>
            </a:extLst>
          </p:cNvPr>
          <p:cNvSpPr>
            <a:spLocks noGrp="1"/>
          </p:cNvSpPr>
          <p:nvPr/>
        </p:nvSpPr>
        <p:spPr>
          <a:xfrm>
            <a:off x="666750" y="514350"/>
            <a:ext cx="2286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12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12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PROPOSAL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2C0FD02-0D4D-460E-800A-2DA1D10AD08E}"/>
              </a:ext>
            </a:extLst>
          </p:cNvPr>
          <p:cNvSpPr>
            <a:spLocks noGrp="1"/>
          </p:cNvSpPr>
          <p:nvPr/>
        </p:nvSpPr>
        <p:spPr>
          <a:xfrm>
            <a:off x="666750" y="819150"/>
            <a:ext cx="8096250" cy="8763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2850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2850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ONSEM은 웨비나 담당자의 반복 업무를 줄이고, 행사 품질을 남깁니다.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938CFE4-A052-4BB9-8701-50516017CFA8}"/>
              </a:ext>
            </a:extLst>
          </p:cNvPr>
          <p:cNvSpPr>
            <a:spLocks noGrp="1"/>
          </p:cNvSpPr>
          <p:nvPr/>
        </p:nvSpPr>
        <p:spPr>
          <a:xfrm>
            <a:off x="685800" y="1695450"/>
            <a:ext cx="7239000" cy="4000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0">
                <a:solidFill>
                  <a:srgbClr val="64748B"/>
                </a:solidFill>
                <a:latin typeface="Arial"/>
                <a:ea typeface="Arial"/>
                <a:cs typeface="Arial"/>
              </a:defRPr>
            </a:pPr>
            <a:r>
              <a:rPr sz="1275" b="0">
                <a:solidFill>
                  <a:srgbClr val="64748B"/>
                </a:solidFill>
                <a:latin typeface="Arial"/>
                <a:ea typeface="Arial"/>
                <a:cs typeface="Arial"/>
              </a:rPr>
              <a:t>단순한 방송 링크 제공이 아니라 운영 전체를 상품화할 수 있는 플랫폼입니다.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1F2643F8-582A-4D78-9C1B-C63EAE4167CC}"/>
              </a:ext>
            </a:extLst>
          </p:cNvPr>
          <p:cNvSpPr>
            <a:spLocks noGrp="1"/>
          </p:cNvSpPr>
          <p:nvPr/>
        </p:nvSpPr>
        <p:spPr>
          <a:xfrm>
            <a:off x="857250" y="2619375"/>
            <a:ext cx="4286250" cy="742950"/>
          </a:xfrm>
          <a:prstGeom prst="roundRect">
            <a:avLst>
              <a:gd name="adj" fmla="val 10256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23A8EFF1-8B20-4F37-8D9E-18E1B52B7725}"/>
              </a:ext>
            </a:extLst>
          </p:cNvPr>
          <p:cNvSpPr>
            <a:spLocks noGrp="1"/>
          </p:cNvSpPr>
          <p:nvPr/>
        </p:nvSpPr>
        <p:spPr>
          <a:xfrm>
            <a:off x="1104900" y="2809875"/>
            <a:ext cx="1095375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도입 설득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9E808DA-27C8-494F-A69F-8F50F7522655}"/>
              </a:ext>
            </a:extLst>
          </p:cNvPr>
          <p:cNvSpPr>
            <a:spLocks noGrp="1"/>
          </p:cNvSpPr>
          <p:nvPr/>
        </p:nvSpPr>
        <p:spPr>
          <a:xfrm>
            <a:off x="2286000" y="2828925"/>
            <a:ext cx="23812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처음 여는 사람도 쉽게 시작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6470D635-1C6A-4EDF-8EDB-FA7574698126}"/>
              </a:ext>
            </a:extLst>
          </p:cNvPr>
          <p:cNvSpPr>
            <a:spLocks noGrp="1"/>
          </p:cNvSpPr>
          <p:nvPr/>
        </p:nvSpPr>
        <p:spPr>
          <a:xfrm>
            <a:off x="5810250" y="2619375"/>
            <a:ext cx="4286250" cy="742950"/>
          </a:xfrm>
          <a:prstGeom prst="roundRect">
            <a:avLst>
              <a:gd name="adj" fmla="val 10256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2E4DFB3-4E47-4975-B5AD-657A82FB39D6}"/>
              </a:ext>
            </a:extLst>
          </p:cNvPr>
          <p:cNvSpPr>
            <a:spLocks noGrp="1"/>
          </p:cNvSpPr>
          <p:nvPr/>
        </p:nvSpPr>
        <p:spPr>
          <a:xfrm>
            <a:off x="6057900" y="2809875"/>
            <a:ext cx="1095375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운영 효율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D639964-0618-4780-8F24-FF4B40A6CF96}"/>
              </a:ext>
            </a:extLst>
          </p:cNvPr>
          <p:cNvSpPr>
            <a:spLocks noGrp="1"/>
          </p:cNvSpPr>
          <p:nvPr/>
        </p:nvSpPr>
        <p:spPr>
          <a:xfrm>
            <a:off x="7239000" y="2828925"/>
            <a:ext cx="23812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자료와 참가자 정보를 한 곳에서 관리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75CD6E8B-288E-43E7-ADEF-AC21B26731EA}"/>
              </a:ext>
            </a:extLst>
          </p:cNvPr>
          <p:cNvSpPr>
            <a:spLocks noGrp="1"/>
          </p:cNvSpPr>
          <p:nvPr/>
        </p:nvSpPr>
        <p:spPr>
          <a:xfrm>
            <a:off x="857250" y="3667125"/>
            <a:ext cx="4286250" cy="742950"/>
          </a:xfrm>
          <a:prstGeom prst="roundRect">
            <a:avLst>
              <a:gd name="adj" fmla="val 10256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F843B8A7-ED75-41E1-99F4-25532FAA75F4}"/>
              </a:ext>
            </a:extLst>
          </p:cNvPr>
          <p:cNvSpPr>
            <a:spLocks noGrp="1"/>
          </p:cNvSpPr>
          <p:nvPr/>
        </p:nvSpPr>
        <p:spPr>
          <a:xfrm>
            <a:off x="1104900" y="3857625"/>
            <a:ext cx="1095375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고객 품질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8A2FB37-C33E-42EA-B2B7-E90DA88F1A6E}"/>
              </a:ext>
            </a:extLst>
          </p:cNvPr>
          <p:cNvSpPr>
            <a:spLocks noGrp="1"/>
          </p:cNvSpPr>
          <p:nvPr/>
        </p:nvSpPr>
        <p:spPr>
          <a:xfrm>
            <a:off x="2286000" y="3876675"/>
            <a:ext cx="23812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입장부터 사후증빙까지 일관된 경험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355648DE-E5E7-4278-9FDA-80A13A40C221}"/>
              </a:ext>
            </a:extLst>
          </p:cNvPr>
          <p:cNvSpPr>
            <a:spLocks noGrp="1"/>
          </p:cNvSpPr>
          <p:nvPr/>
        </p:nvSpPr>
        <p:spPr>
          <a:xfrm>
            <a:off x="5810250" y="3667125"/>
            <a:ext cx="4286250" cy="742950"/>
          </a:xfrm>
          <a:prstGeom prst="roundRect">
            <a:avLst>
              <a:gd name="adj" fmla="val 10256"/>
            </a:avLst>
          </a:prstGeom>
          <a:solidFill>
            <a:srgbClr val="FFFFFF"/>
          </a:solidFill>
          <a:ln w="9525">
            <a:solidFill>
              <a:srgbClr val="D8E4F7"/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499BEC6-281B-4F87-A063-CDC89F814537}"/>
              </a:ext>
            </a:extLst>
          </p:cNvPr>
          <p:cNvSpPr>
            <a:spLocks noGrp="1"/>
          </p:cNvSpPr>
          <p:nvPr/>
        </p:nvSpPr>
        <p:spPr>
          <a:xfrm>
            <a:off x="6057900" y="3857625"/>
            <a:ext cx="1095375" cy="2476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575" b="1">
                <a:solidFill>
                  <a:srgbClr val="145CEB"/>
                </a:solidFill>
                <a:latin typeface="Arial"/>
                <a:ea typeface="Arial"/>
                <a:cs typeface="Arial"/>
              </a:defRPr>
            </a:pPr>
            <a:r>
              <a:rPr sz="1575" b="1">
                <a:solidFill>
                  <a:srgbClr val="145CEB"/>
                </a:solidFill>
                <a:latin typeface="Arial"/>
                <a:ea typeface="Arial"/>
                <a:cs typeface="Arial"/>
              </a:rPr>
              <a:t>확장성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D5E23EBE-E8C6-41B6-8AC6-DB8567552CCD}"/>
              </a:ext>
            </a:extLst>
          </p:cNvPr>
          <p:cNvSpPr>
            <a:spLocks noGrp="1"/>
          </p:cNvSpPr>
          <p:nvPr/>
        </p:nvSpPr>
        <p:spPr>
          <a:xfrm>
            <a:off x="7239000" y="3876675"/>
            <a:ext cx="238125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1275" b="1">
                <a:solidFill>
                  <a:srgbClr val="07152D"/>
                </a:solidFill>
                <a:latin typeface="Arial"/>
                <a:ea typeface="Arial"/>
                <a:cs typeface="Arial"/>
              </a:defRPr>
            </a:pPr>
            <a:r>
              <a:rPr sz="1275" b="1">
                <a:solidFill>
                  <a:srgbClr val="07152D"/>
                </a:solidFill>
                <a:latin typeface="Arial"/>
                <a:ea typeface="Arial"/>
                <a:cs typeface="Arial"/>
              </a:rPr>
              <a:t>LIVE, VOD, 수료증, 리포트 서비스 확장</a:t>
            </a: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69867CD3-4EC0-435E-ACB7-35FADBBEB25B}"/>
              </a:ext>
            </a:extLst>
          </p:cNvPr>
          <p:cNvSpPr>
            <a:spLocks noGrp="1"/>
          </p:cNvSpPr>
          <p:nvPr/>
        </p:nvSpPr>
        <p:spPr>
          <a:xfrm>
            <a:off x="3190875" y="5334000"/>
            <a:ext cx="4953000" cy="323850"/>
          </a:xfrm>
          <a:prstGeom prst="roundRect">
            <a:avLst>
              <a:gd name="adj" fmla="val 23529"/>
            </a:avLst>
          </a:prstGeom>
          <a:solidFill>
            <a:srgbClr val="145CEB"/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0AB33C7A-BE87-4FA4-B277-95CDAA26D4B3}"/>
              </a:ext>
            </a:extLst>
          </p:cNvPr>
          <p:cNvSpPr>
            <a:spLocks noGrp="1"/>
          </p:cNvSpPr>
          <p:nvPr/>
        </p:nvSpPr>
        <p:spPr>
          <a:xfrm>
            <a:off x="3190875" y="5391150"/>
            <a:ext cx="4953000" cy="22860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ctr"/>
          <a:lstStyle/>
          <a:p>
            <a:pPr algn="ctr">
              <a:defRPr sz="1050" b="1">
                <a:solidFill>
                  <a:srgbClr val="FFFFFF"/>
                </a:solidFill>
                <a:latin typeface="Arial"/>
                <a:ea typeface="Arial"/>
                <a:cs typeface="Arial"/>
              </a:defRPr>
            </a:pPr>
            <a:r>
              <a:rPr sz="1050" b="1">
                <a:solidFill>
                  <a:srgbClr val="FFFFFF"/>
                </a:solidFill>
                <a:latin typeface="Arial"/>
                <a:ea typeface="Arial"/>
                <a:cs typeface="Arial"/>
              </a:rPr>
              <a:t>다음 웨비나는 ONSEM에서 더 쉽게 시작하세요.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E0D8983-07E3-44A0-812C-7A9436D0374A}"/>
              </a:ext>
            </a:extLst>
          </p:cNvPr>
          <p:cNvSpPr>
            <a:spLocks noGrp="1"/>
          </p:cNvSpPr>
          <p:nvPr/>
        </p:nvSpPr>
        <p:spPr>
          <a:xfrm>
            <a:off x="666750" y="6381750"/>
            <a:ext cx="400050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l">
              <a:defRPr sz="825" b="0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825" b="0">
                <a:solidFill>
                  <a:srgbClr val="7A8AA0"/>
                </a:solidFill>
                <a:latin typeface="Arial"/>
                <a:ea typeface="Arial"/>
                <a:cs typeface="Arial"/>
              </a:rPr>
              <a:t>ONSEM Webinar Platform Proposal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57CA13A-DE86-405D-B7C3-D5BA9A77AD99}"/>
              </a:ext>
            </a:extLst>
          </p:cNvPr>
          <p:cNvSpPr>
            <a:spLocks noGrp="1"/>
          </p:cNvSpPr>
          <p:nvPr/>
        </p:nvSpPr>
        <p:spPr>
          <a:xfrm>
            <a:off x="11049000" y="6381750"/>
            <a:ext cx="476250" cy="209550"/>
          </a:xfrm>
          <a:prstGeom prst="rect">
            <a:avLst/>
          </a:prstGeom>
          <a:solidFill>
            <a:srgbClr val="000000">
              <a:alpha val="0"/>
            </a:srgbClr>
          </a:solidFill>
          <a:ln w="0">
            <a:solidFill>
              <a:srgbClr val="000000">
                <a:alpha val="0"/>
              </a:srgbClr>
            </a:solidFill>
            <a:prstDash val="solid"/>
          </a:ln>
        </p:spPr>
        <p:txBody>
          <a:bodyPr lIns="0" tIns="0" rIns="0" bIns="0" anchor="t"/>
          <a:lstStyle/>
          <a:p>
            <a:pPr algn="r">
              <a:defRPr sz="900" b="1">
                <a:solidFill>
                  <a:srgbClr val="7A8AA0"/>
                </a:solidFill>
                <a:latin typeface="Arial"/>
                <a:ea typeface="Arial"/>
                <a:cs typeface="Arial"/>
              </a:defRPr>
            </a:pPr>
            <a:r>
              <a:rPr sz="900" b="1">
                <a:solidFill>
                  <a:srgbClr val="7A8AA0"/>
                </a:solidFill>
                <a:latin typeface="Arial"/>
                <a:ea typeface="Arial"/>
                <a:cs typeface="Arial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12156422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solidFill>
          <a:schemeClr val="dk1"/>
        </a:solidFill>
        <a:solidFill>
          <a:schemeClr val="accent1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solidFill>
          <a:schemeClr val="dk1"/>
        </a:solidFill>
        <a:solidFill>
          <a:schemeClr val="accent1"/>
        </a:soli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828</Words>
  <Application>Microsoft Office PowerPoint</Application>
  <DocSecurity>0</DocSecurity>
  <PresentationFormat>와이드스크린</PresentationFormat>
  <Paragraphs>178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Arial</vt:lpstr>
      <vt:lpstr>Calibri</vt:lpstr>
      <vt:lpstr>ChatGPT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정만 조</cp:lastModifiedBy>
  <cp:revision>1</cp:revision>
  <dcterms:created xsi:type="dcterms:W3CDTF">2026-06-14T08:09:19Z</dcterms:created>
  <dcterms:modified xsi:type="dcterms:W3CDTF">2026-06-14T08:16:30Z</dcterms:modified>
</cp:coreProperties>
</file>