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svg" ContentType="image/svg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bafc1d3b697432a" /><Relationship Type="http://schemas.openxmlformats.org/officeDocument/2006/relationships/extended-properties" Target="/docProps/app.xml" Id="Rcb9d4e61b7634c9e" /><Relationship Type="http://schemas.openxmlformats.org/officeDocument/2006/relationships/officeDocument" Target="/ppt/presentation.xml" Id="R8f0cc96b7d6946f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36088d3b647482d"/>
  </p:sldMasterIdLst>
  <p:notesMasterIdLst>
    <p:notesMasterId xmlns:r="http://schemas.openxmlformats.org/officeDocument/2006/relationships" r:id="R7d30e6efcb8047be"/>
  </p:notesMasterIdLst>
  <p:sldIdLst>
    <p:sldId xmlns:r="http://schemas.openxmlformats.org/officeDocument/2006/relationships" id="256" r:id="R8826cd00ea624551"/>
    <p:sldId xmlns:r="http://schemas.openxmlformats.org/officeDocument/2006/relationships" id="257" r:id="Reaf2ef7e08314754"/>
    <p:sldId xmlns:r="http://schemas.openxmlformats.org/officeDocument/2006/relationships" id="258" r:id="R06707b8ef4854728"/>
    <p:sldId xmlns:r="http://schemas.openxmlformats.org/officeDocument/2006/relationships" id="259" r:id="R6a79c13808f2416e"/>
    <p:sldId xmlns:r="http://schemas.openxmlformats.org/officeDocument/2006/relationships" id="260" r:id="Rf512163661de4352"/>
    <p:sldId xmlns:r="http://schemas.openxmlformats.org/officeDocument/2006/relationships" id="261" r:id="R4bd4f0d4985e4400"/>
    <p:sldId xmlns:r="http://schemas.openxmlformats.org/officeDocument/2006/relationships" id="262" r:id="R43358ff305204cb6"/>
    <p:sldId xmlns:r="http://schemas.openxmlformats.org/officeDocument/2006/relationships" id="263" r:id="Rba239efcd1e24751"/>
    <p:sldId xmlns:r="http://schemas.openxmlformats.org/officeDocument/2006/relationships" id="264" r:id="Rdbc15684a80b4647"/>
    <p:sldId xmlns:r="http://schemas.openxmlformats.org/officeDocument/2006/relationships" id="265" r:id="R99c2e9b8d6624d5e"/>
    <p:sldId xmlns:r="http://schemas.openxmlformats.org/officeDocument/2006/relationships" id="266" r:id="R40d429ea8f4d4480"/>
    <p:sldId xmlns:r="http://schemas.openxmlformats.org/officeDocument/2006/relationships" id="267" r:id="R079697fc9e164235"/>
    <p:sldId xmlns:r="http://schemas.openxmlformats.org/officeDocument/2006/relationships" id="268" r:id="R0985ca1ed33b4a6d"/>
    <p:sldId xmlns:r="http://schemas.openxmlformats.org/officeDocument/2006/relationships" id="269" r:id="R5c9bf6428f764fc5"/>
    <p:sldId xmlns:r="http://schemas.openxmlformats.org/officeDocument/2006/relationships" id="270" r:id="R4954968aeed04e4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xmlns:a="http://schemas.openxmlformats.org/drawingml/2006/main" n="120" d="100"/>
          <a:sy xmlns:a="http://schemas.openxmlformats.org/drawingml/2006/main" n="120" d="100"/>
        </p:scale>
        <p:origin x="800" y="184"/>
      </p:cViewPr>
      <p:guideLst/>
    </p:cSldViewPr>
  </p:slideViewPr>
  <p:notesTextViewPr>
    <p:cViewPr>
      <p:scale>
        <a:sx xmlns:a="http://schemas.openxmlformats.org/drawingml/2006/main" n="1" d="1"/>
        <a:sy xmlns:a="http://schemas.openxmlformats.org/drawingml/2006/main"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df6edfb6bc7480e" /><Relationship Type="http://schemas.openxmlformats.org/officeDocument/2006/relationships/slideMaster" Target="/ppt/slideMasters/slideMaster1.xml" Id="Rf36088d3b647482d" /><Relationship Type="http://schemas.openxmlformats.org/officeDocument/2006/relationships/notesMaster" Target="/ppt/notesMasters/notesMaster1.xml" Id="R7d30e6efcb8047be" /><Relationship Type="http://schemas.openxmlformats.org/officeDocument/2006/relationships/presProps" Target="/ppt/presProps.xml" Id="R25a761d2faba4c67" /><Relationship Type="http://schemas.openxmlformats.org/officeDocument/2006/relationships/viewProps" Target="/ppt/viewProps.xml" Id="R7c02a3c5bc6d4222" /><Relationship Type="http://schemas.openxmlformats.org/officeDocument/2006/relationships/tableStyles" Target="/ppt/tableStyles.xml" Id="R95328ac5398a4094" /><Relationship Type="http://schemas.openxmlformats.org/officeDocument/2006/relationships/slide" Target="/ppt/slides/slide1.xml" Id="R8826cd00ea624551" /><Relationship Type="http://schemas.openxmlformats.org/officeDocument/2006/relationships/slide" Target="/ppt/slides/slide2.xml" Id="Reaf2ef7e08314754" /><Relationship Type="http://schemas.openxmlformats.org/officeDocument/2006/relationships/slide" Target="/ppt/slides/slide3.xml" Id="R06707b8ef4854728" /><Relationship Type="http://schemas.openxmlformats.org/officeDocument/2006/relationships/slide" Target="/ppt/slides/slide4.xml" Id="R6a79c13808f2416e" /><Relationship Type="http://schemas.openxmlformats.org/officeDocument/2006/relationships/slide" Target="/ppt/slides/slide5.xml" Id="Rf512163661de4352" /><Relationship Type="http://schemas.openxmlformats.org/officeDocument/2006/relationships/slide" Target="/ppt/slides/slide6.xml" Id="R4bd4f0d4985e4400" /><Relationship Type="http://schemas.openxmlformats.org/officeDocument/2006/relationships/slide" Target="/ppt/slides/slide7.xml" Id="R43358ff305204cb6" /><Relationship Type="http://schemas.openxmlformats.org/officeDocument/2006/relationships/slide" Target="/ppt/slides/slide8.xml" Id="Rba239efcd1e24751" /><Relationship Type="http://schemas.openxmlformats.org/officeDocument/2006/relationships/slide" Target="/ppt/slides/slide9.xml" Id="Rdbc15684a80b4647" /><Relationship Type="http://schemas.openxmlformats.org/officeDocument/2006/relationships/slide" Target="/ppt/slides/slide10.xml" Id="R99c2e9b8d6624d5e" /><Relationship Type="http://schemas.openxmlformats.org/officeDocument/2006/relationships/slide" Target="/ppt/slides/slide11.xml" Id="R40d429ea8f4d4480" /><Relationship Type="http://schemas.openxmlformats.org/officeDocument/2006/relationships/slide" Target="/ppt/slides/slide12.xml" Id="R079697fc9e164235" /><Relationship Type="http://schemas.openxmlformats.org/officeDocument/2006/relationships/slide" Target="/ppt/slides/slide13.xml" Id="R0985ca1ed33b4a6d" /><Relationship Type="http://schemas.openxmlformats.org/officeDocument/2006/relationships/slide" Target="/ppt/slides/slide14.xml" Id="R5c9bf6428f764fc5" /><Relationship Type="http://schemas.openxmlformats.org/officeDocument/2006/relationships/slide" Target="/ppt/slides/slide15.xml" Id="R4954968aeed04e4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b8f9e822eba48b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f51c90c248b4254" /><Relationship Type="http://schemas.openxmlformats.org/officeDocument/2006/relationships/notesMaster" Target="/ppt/notesMasters/notesMaster1.xml" Id="R89b38c0c96d849d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50b7cf86aae43fb" /><Relationship Type="http://schemas.openxmlformats.org/officeDocument/2006/relationships/notesMaster" Target="/ppt/notesMasters/notesMaster1.xml" Id="R31a2ebee399e446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ac170ca007a43e7" /><Relationship Type="http://schemas.openxmlformats.org/officeDocument/2006/relationships/notesMaster" Target="/ppt/notesMasters/notesMaster1.xml" Id="Rd478c3bd76c14ee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10382226b214d22" /><Relationship Type="http://schemas.openxmlformats.org/officeDocument/2006/relationships/notesMaster" Target="/ppt/notesMasters/notesMaster1.xml" Id="R0e5038d4f13446e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1798ba01a1f4b48" /><Relationship Type="http://schemas.openxmlformats.org/officeDocument/2006/relationships/notesMaster" Target="/ppt/notesMasters/notesMaster1.xml" Id="R65e622ce3a3c4fc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cd4c0d1c74a47e4" /><Relationship Type="http://schemas.openxmlformats.org/officeDocument/2006/relationships/notesMaster" Target="/ppt/notesMasters/notesMaster1.xml" Id="R89429e2351254b1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17e5bd9ecb447f0" /><Relationship Type="http://schemas.openxmlformats.org/officeDocument/2006/relationships/notesMaster" Target="/ppt/notesMasters/notesMaster1.xml" Id="Ra9cbc410b1d3465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7045154ae334a2f" /><Relationship Type="http://schemas.openxmlformats.org/officeDocument/2006/relationships/notesMaster" Target="/ppt/notesMasters/notesMaster1.xml" Id="R6129f038caf646e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8b236c598af4910" /><Relationship Type="http://schemas.openxmlformats.org/officeDocument/2006/relationships/notesMaster" Target="/ppt/notesMasters/notesMaster1.xml" Id="R8307e1d7f33b4a2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54fef3a1a6c4cee" /><Relationship Type="http://schemas.openxmlformats.org/officeDocument/2006/relationships/notesMaster" Target="/ppt/notesMasters/notesMaster1.xml" Id="R07f23a8f356c4cc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96581249b2b4046" /><Relationship Type="http://schemas.openxmlformats.org/officeDocument/2006/relationships/notesMaster" Target="/ppt/notesMasters/notesMaster1.xml" Id="R5e7f0e6c71c74a3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a31df5adcd04f59" /><Relationship Type="http://schemas.openxmlformats.org/officeDocument/2006/relationships/notesMaster" Target="/ppt/notesMasters/notesMaster1.xml" Id="R676e4d88b897498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fdd0801fa04854" /><Relationship Type="http://schemas.openxmlformats.org/officeDocument/2006/relationships/notesMaster" Target="/ppt/notesMasters/notesMaster1.xml" Id="Rf45bc8c6545f4d7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d7f690ca32b46c6" /><Relationship Type="http://schemas.openxmlformats.org/officeDocument/2006/relationships/notesMaster" Target="/ppt/notesMasters/notesMaster1.xml" Id="R5976c72a90d44a4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57377f67edc4819" /><Relationship Type="http://schemas.openxmlformats.org/officeDocument/2006/relationships/notesMaster" Target="/ppt/notesMasters/notesMaster1.xml" Id="R7212dd85def1480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49eedde4be34bf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3c7b4d431364608" /><Relationship Type="http://schemas.openxmlformats.org/officeDocument/2006/relationships/slideLayout" Target="/ppt/slideLayouts/slideLayout1.xml" Id="Ra0283420a9e043a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0283420a9e043a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82ae863dc9446d" /><Relationship Type="http://schemas.openxmlformats.org/officeDocument/2006/relationships/image" Target="/ppt/media/image.png" Id="R0d03602f99614c00" /><Relationship Type="http://schemas.openxmlformats.org/officeDocument/2006/relationships/notesSlide" Target="/ppt/notesSlides/notesSlide1.xml" Id="Rfe85075fc022412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9c9712109b427c" /><Relationship Type="http://schemas.openxmlformats.org/officeDocument/2006/relationships/image" Target="/ppt/media/image2.png" Id="R2a980a1b1b6d446d" /><Relationship Type="http://schemas.openxmlformats.org/officeDocument/2006/relationships/image" Target="/ppt/media/image.svg" Id="R227b432071b84db8" /><Relationship Type="http://schemas.openxmlformats.org/officeDocument/2006/relationships/image" Target="/ppt/media/image3.png" Id="R228a26abf3f548e1" /><Relationship Type="http://schemas.openxmlformats.org/officeDocument/2006/relationships/image" Target="/ppt/media/image2.svg" Id="R1c1ca192813244a7" /><Relationship Type="http://schemas.openxmlformats.org/officeDocument/2006/relationships/image" Target="/ppt/media/image4.png" Id="R8ce112f1ee2a4d42" /><Relationship Type="http://schemas.openxmlformats.org/officeDocument/2006/relationships/image" Target="/ppt/media/image3.svg" Id="R1093e5d83f274b71" /><Relationship Type="http://schemas.openxmlformats.org/officeDocument/2006/relationships/image" Target="/ppt/media/image5.png" Id="R5ba126a8adde46e0" /><Relationship Type="http://schemas.openxmlformats.org/officeDocument/2006/relationships/image" Target="/ppt/media/image4.svg" Id="R6f7d31b6f1a94b07" /><Relationship Type="http://schemas.openxmlformats.org/officeDocument/2006/relationships/notesSlide" Target="/ppt/notesSlides/notesSlide2.xml" Id="Rbe19ea5b7134455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4820030f8f4d41" /><Relationship Type="http://schemas.openxmlformats.org/officeDocument/2006/relationships/notesSlide" Target="/ppt/notesSlides/notesSlide3.xml" Id="Re93d779e1cc14df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e4c5f2cf8f49e7" /><Relationship Type="http://schemas.openxmlformats.org/officeDocument/2006/relationships/notesSlide" Target="/ppt/notesSlides/notesSlide4.xml" Id="Rb86fb46bf1794a7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6806b8de694efb" /><Relationship Type="http://schemas.openxmlformats.org/officeDocument/2006/relationships/notesSlide" Target="/ppt/notesSlides/notesSlide5.xml" Id="R961bcb3a9838463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b801d3ad154404" /><Relationship Type="http://schemas.openxmlformats.org/officeDocument/2006/relationships/notesSlide" Target="/ppt/notesSlides/notesSlide6.xml" Id="R4af8fcda45154b1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8a22b47eed4d55" /><Relationship Type="http://schemas.openxmlformats.org/officeDocument/2006/relationships/notesSlide" Target="/ppt/notesSlides/notesSlide7.xml" Id="R3885c1f01be24dd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5c85d7a6da44c6" /><Relationship Type="http://schemas.openxmlformats.org/officeDocument/2006/relationships/notesSlide" Target="/ppt/notesSlides/notesSlide8.xml" Id="R2a9511f91ec34ea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4df99dbd7c4c87" /><Relationship Type="http://schemas.openxmlformats.org/officeDocument/2006/relationships/notesSlide" Target="/ppt/notesSlides/notesSlide9.xml" Id="R49e32ad90c35427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b6c686c5064091" /><Relationship Type="http://schemas.openxmlformats.org/officeDocument/2006/relationships/image" Target="/ppt/media/image6.png" Id="R5ef76757f77d45e7" /><Relationship Type="http://schemas.openxmlformats.org/officeDocument/2006/relationships/image" Target="/ppt/media/image5.svg" Id="R60fd93367566472d" /><Relationship Type="http://schemas.openxmlformats.org/officeDocument/2006/relationships/image" Target="/ppt/media/image7.png" Id="Rdad6db6e02f8466e" /><Relationship Type="http://schemas.openxmlformats.org/officeDocument/2006/relationships/image" Target="/ppt/media/image6.svg" Id="R059d90744694412f" /><Relationship Type="http://schemas.openxmlformats.org/officeDocument/2006/relationships/image" Target="/ppt/media/image8.png" Id="Re19b5e4b612c4f60" /><Relationship Type="http://schemas.openxmlformats.org/officeDocument/2006/relationships/image" Target="/ppt/media/image7.svg" Id="R6cb4c4e2f908402a" /><Relationship Type="http://schemas.openxmlformats.org/officeDocument/2006/relationships/image" Target="/ppt/media/image9.png" Id="R7cf2ead634a446da" /><Relationship Type="http://schemas.openxmlformats.org/officeDocument/2006/relationships/image" Target="/ppt/media/image8.svg" Id="R169bbce50a5c4c8e" /><Relationship Type="http://schemas.openxmlformats.org/officeDocument/2006/relationships/notesSlide" Target="/ppt/notesSlides/notesSlide10.xml" Id="R18369ef9743a44e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df434a794b4c80" /><Relationship Type="http://schemas.openxmlformats.org/officeDocument/2006/relationships/notesSlide" Target="/ppt/notesSlides/notesSlide11.xml" Id="Rdbca175412a6418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2bdddecd56452c" /><Relationship Type="http://schemas.openxmlformats.org/officeDocument/2006/relationships/notesSlide" Target="/ppt/notesSlides/notesSlide12.xml" Id="R7268f5026f5f425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88abbcf2e6413b" /><Relationship Type="http://schemas.openxmlformats.org/officeDocument/2006/relationships/notesSlide" Target="/ppt/notesSlides/notesSlide13.xml" Id="R40df287aa4bd4cb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6ad4f6c1f44bac" /><Relationship Type="http://schemas.openxmlformats.org/officeDocument/2006/relationships/image" Target="/ppt/media/image10.png" Id="Ra134af407897482c" /><Relationship Type="http://schemas.openxmlformats.org/officeDocument/2006/relationships/image" Target="/ppt/media/image9.svg" Id="R7bb46bd6bd254902" /><Relationship Type="http://schemas.openxmlformats.org/officeDocument/2006/relationships/image" Target="/ppt/media/image11.png" Id="R23540c010bf647b0" /><Relationship Type="http://schemas.openxmlformats.org/officeDocument/2006/relationships/image" Target="/ppt/media/image10.svg" Id="R39a380a22b024dd1" /><Relationship Type="http://schemas.openxmlformats.org/officeDocument/2006/relationships/image" Target="/ppt/media/image12.png" Id="R34a178ee05d6402c" /><Relationship Type="http://schemas.openxmlformats.org/officeDocument/2006/relationships/image" Target="/ppt/media/image11.svg" Id="R2cb070ff83ae4a6e" /><Relationship Type="http://schemas.openxmlformats.org/officeDocument/2006/relationships/image" Target="/ppt/media/image13.png" Id="R4a27d64853f64123" /><Relationship Type="http://schemas.openxmlformats.org/officeDocument/2006/relationships/image" Target="/ppt/media/image12.svg" Id="R7b4a60f4eb614023" /><Relationship Type="http://schemas.openxmlformats.org/officeDocument/2006/relationships/notesSlide" Target="/ppt/notesSlides/notesSlide14.xml" Id="R3e45f38c3b62444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4eb7e4ca024ab4" /><Relationship Type="http://schemas.openxmlformats.org/officeDocument/2006/relationships/image" Target="/ppt/media/image14.png" Id="R83c92ce7373d4170" /><Relationship Type="http://schemas.openxmlformats.org/officeDocument/2006/relationships/notesSlide" Target="/ppt/notesSlides/notesSlide15.xml" Id="Rdb02bfd33bdb4056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31BCA87-4F05-47BF-877C-BA5D78E41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62E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03602f99614c00"/>
          <a:stretch xmlns:a="http://schemas.openxmlformats.org/drawingml/2006/main"/>
        </p:blipFill>
        <p:spPr>
          <a:xfrm xmlns:a="http://schemas.openxmlformats.org/drawingml/2006/main">
            <a:off x="685800" y="464143"/>
            <a:ext cx="1257300" cy="329013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5F31AF-3F49-4AA7-B184-22D8B0E01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1219200"/>
            <a:ext cx="476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온라인 세미나 운영의 모든 흐름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114B65-F33E-4735-BF39-2DE6B1C4B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1695450"/>
            <a:ext cx="5905500" cy="1524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46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46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ON​SEM</a:t>
            </a:r>
          </a:p>
          <a:p xmlns:a="http://schemas.openxmlformats.org/drawingml/2006/main">
            <a:pPr algn="l">
              <a:defRPr sz="46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46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서비스 안내서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2D87C9-E3EC-4A51-99CF-0B7623F92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467100"/>
            <a:ext cx="5905500" cy="685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DCEBFF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0">
                <a:solidFill>
                  <a:srgbClr val="DCEBFF"/>
                </a:solidFill>
                <a:latin typeface="Malgun Gothic"/>
                <a:ea typeface="Malgun Gothic"/>
                <a:cs typeface="Malgun Gothic"/>
              </a:rPr>
              <a:t>세미나 개설, 사전등록, LIVE/VOD 시청, 참가자 관리, 수료증과 결과 리포트까지 한 번에 연결하는 운영 플랫폼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1DCEB7D-BA5B-45A2-91A8-3EE83AB5A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476750"/>
            <a:ext cx="15240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0C1DC5C-08DD-4452-8B9D-F5CDCD6081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533900"/>
            <a:ext cx="15240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고객용 기능 소개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07ED46-F9A0-4590-BA5B-F76322A2C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38400" y="4476750"/>
            <a:ext cx="16192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C1816D-B126-4CBE-A8B0-C99243DFA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38400" y="4533900"/>
            <a:ext cx="16192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개설자 사용 설명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7B08001-84A0-4BB7-86A2-D22E2B89E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476750"/>
            <a:ext cx="16192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9A68248-92F4-4B5E-9538-21AC53B46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4533900"/>
            <a:ext cx="16192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운영 체크리스트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51DB95-F764-4A27-899D-DE5CEE869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86600" y="933450"/>
            <a:ext cx="3733800" cy="4343400"/>
          </a:xfrm>
          <a:prstGeom xmlns:a="http://schemas.openxmlformats.org/drawingml/2006/main" prst="roundRect">
            <a:avLst>
              <a:gd name="adj" fmla="val 2041"/>
            </a:avLst>
          </a:prstGeom>
          <a:solidFill xmlns:a="http://schemas.openxmlformats.org/drawingml/2006/main">
            <a:srgbClr val="0C2448"/>
          </a:solidFill>
          <a:ln xmlns:a="http://schemas.openxmlformats.org/drawingml/2006/main" w="9525">
            <a:solidFill>
              <a:srgbClr val="254C87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7B3864-8FBB-4F61-A653-D92E21A19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1428750"/>
            <a:ext cx="1524000" cy="933450"/>
          </a:xfrm>
          <a:prstGeom xmlns:a="http://schemas.openxmlformats.org/drawingml/2006/main" prst="roundRect">
            <a:avLst>
              <a:gd name="adj" fmla="val 8163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DADD43B-42D6-4C7C-9552-2F9DE8882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1562100"/>
            <a:ext cx="11811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rPr>
              <a:t>LIVE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55896A0-A0AF-48E7-A763-CFCC6BEF5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1981200"/>
            <a:ext cx="11811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실시간 웨비나 운영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2065E0-887B-49DE-8F23-B85F145FEA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1428750"/>
            <a:ext cx="1524000" cy="933450"/>
          </a:xfrm>
          <a:prstGeom xmlns:a="http://schemas.openxmlformats.org/drawingml/2006/main" prst="roundRect">
            <a:avLst>
              <a:gd name="adj" fmla="val 8163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415D245-B742-4499-B2B0-3600472FD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1562100"/>
            <a:ext cx="11811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VOD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63760FB-F303-4CB9-BAC1-2FACE30C7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1981200"/>
            <a:ext cx="11811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다시보기 서비스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4F3D446-54BE-403F-8434-C3FC582EA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2667000"/>
            <a:ext cx="1524000" cy="933450"/>
          </a:xfrm>
          <a:prstGeom xmlns:a="http://schemas.openxmlformats.org/drawingml/2006/main" prst="roundRect">
            <a:avLst>
              <a:gd name="adj" fmla="val 8163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997C181-4B4A-414A-A93D-A684F891F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2800350"/>
            <a:ext cx="11811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등록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C1424F7-D9C4-485E-81C8-A4C89E83B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3219450"/>
            <a:ext cx="11811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신청폼/참가자 관리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30BA3FC-7E7B-4A3B-9C59-D7E1959E2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667000"/>
            <a:ext cx="1524000" cy="933450"/>
          </a:xfrm>
          <a:prstGeom xmlns:a="http://schemas.openxmlformats.org/drawingml/2006/main" prst="roundRect">
            <a:avLst>
              <a:gd name="adj" fmla="val 8163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DBE28CE-0B79-4CAB-91BD-50359FC73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2800350"/>
            <a:ext cx="11811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리포트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8F8EB35-600B-4CA2-9389-2DD0602B8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3219450"/>
            <a:ext cx="11811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수료증/결과자료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3F0105C-B4DE-4CA8-B0A2-742D64F49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6191250"/>
            <a:ext cx="1905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9CB7E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0">
                <a:solidFill>
                  <a:srgbClr val="9CB7E7"/>
                </a:solidFill>
                <a:latin typeface="Malgun Gothic"/>
                <a:ea typeface="Malgun Gothic"/>
                <a:cs typeface="Malgun Gothic"/>
              </a:rPr>
              <a:t>Version 2026.06</a:t>
            </a:r>
          </a:p>
        </p:txBody>
      </p:sp>
    </p:spTree>
    <p:extLst>
      <p:ext uri="{BB962C8B-B14F-4D97-AF65-F5344CB8AC3E}">
        <p14:creationId xmlns:p14="http://schemas.microsoft.com/office/powerpoint/2010/main" val="1671053330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EF59AE9-0663-4D3B-95DE-4BFB8BF9B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F8FC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B1DE75-E230-4D49-94F7-215C1F4C8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PLATFORM FLOW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68F1CF-6A44-4B21-AC08-FA96F9DDA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웨비나 운영은 하나의 흐름으로 연결됩니다.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27F7C2-D3CB-4639-BC02-61BDB0D82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개설자가 설정한 데이터가 홍보페이지, 사전등록, 시청페이지, 결과 리포트까지 이어집니다.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CF494E-CA7D-4C4A-A5BA-8CFBF396E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857500"/>
            <a:ext cx="2266950" cy="1809750"/>
          </a:xfrm>
          <a:prstGeom xmlns:a="http://schemas.openxmlformats.org/drawingml/2006/main" prst="roundRect">
            <a:avLst>
              <a:gd name="adj" fmla="val 421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D049D1-867A-48F1-BC06-F200BD2A8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a980a1b1b6d446d">
            <a:extLst>
              <a:ext uri="{96DAC541-7B7A-43D3-8B79-37D633B846F1}">
                <asvg:svgBlip xmlns:asvg="http://schemas.microsoft.com/office/drawing/2016/SVG/main" r:embed="R227b432071b84db8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113347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65DDA0-CDCC-4349-845F-FCA207791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7909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개설/설정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F2FE82-23C5-4240-A12B-2170C609F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4152900"/>
            <a:ext cx="173355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LIVE·VOD 유형, 일정, 공개여부, 디자인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A0358D-43CA-4794-A473-756747046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105150" y="3733800"/>
            <a:ext cx="3810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F3CEBB-1215-440E-ADA8-76134AAF5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09950" y="36766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FDB9E1C-C776-46B7-B314-AB58C8E42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2857500"/>
            <a:ext cx="2266950" cy="1809750"/>
          </a:xfrm>
          <a:prstGeom xmlns:a="http://schemas.openxmlformats.org/drawingml/2006/main" prst="roundRect">
            <a:avLst>
              <a:gd name="adj" fmla="val 421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D3F54F7-AC16-4CAD-B69E-5CF3807DF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5285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8a26abf3f548e1">
            <a:extLst>
              <a:ext uri="{96DAC541-7B7A-43D3-8B79-37D633B846F1}">
                <asvg:svgBlip xmlns:asvg="http://schemas.microsoft.com/office/drawing/2016/SVG/main" r:embed="R1c1ca192813244a7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389572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E06181C-0CB9-4F51-97D8-2418D72F0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52850" y="37909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홍보/등록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DE6B6F4-C9E1-4FB7-AC4D-61DB7121D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52850" y="4152900"/>
            <a:ext cx="173355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홍보페이지, 사전등록, 신청폼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299B6D2-4D9E-4663-8D07-38B6C5387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867400" y="3733800"/>
            <a:ext cx="3810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868864C-7596-4D99-B4C6-68E49D6A3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36766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8EC0F4E-BD15-4F26-AEA3-A658C155F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0" y="2857500"/>
            <a:ext cx="2266950" cy="1809750"/>
          </a:xfrm>
          <a:prstGeom xmlns:a="http://schemas.openxmlformats.org/drawingml/2006/main" prst="roundRect">
            <a:avLst>
              <a:gd name="adj" fmla="val 421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631C4A3-F267-48C5-86B4-FFFD716A8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e112f1ee2a4d42">
            <a:extLst>
              <a:ext uri="{96DAC541-7B7A-43D3-8B79-37D633B846F1}">
                <asvg:svgBlip xmlns:asvg="http://schemas.microsoft.com/office/drawing/2016/SVG/main" r:embed="R1093e5d83f274b71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665797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AE64751-71A6-4488-9158-CC3518D45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7909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시청/참여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D87B74A-05A1-48B9-8F05-6962316E6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4152900"/>
            <a:ext cx="173355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LIVE/VOD, 자료, Q&amp;A, 설문, 보팅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2ADAF95-D277-4A25-9E0A-2E5A40DB4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629650" y="3733800"/>
            <a:ext cx="3810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397984D-7CAD-4B97-9310-522A765E5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34450" y="36766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2F0A01E-4D7F-4D09-AEE4-722CFB5A7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2857500"/>
            <a:ext cx="2266950" cy="1809750"/>
          </a:xfrm>
          <a:prstGeom xmlns:a="http://schemas.openxmlformats.org/drawingml/2006/main" prst="roundRect">
            <a:avLst>
              <a:gd name="adj" fmla="val 421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ED68F4F-B5FA-4909-8429-B869CA665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a126a8adde46e0">
            <a:extLst>
              <a:ext uri="{96DAC541-7B7A-43D3-8B79-37D633B846F1}">
                <asvg:svgBlip xmlns:asvg="http://schemas.microsoft.com/office/drawing/2016/SVG/main" r:embed="R6f7d31b6f1a94b07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942022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8B8D6D0-37C3-451D-8608-D84903A2A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7909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8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수료/보고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28F0C50-E4A4-4192-B73A-AFA043D8B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152900"/>
            <a:ext cx="173355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수료증, 행사 리포트, 엑셀 다운로드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8BFED5D-DD25-4CD4-9ADC-14E53B162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5219700"/>
            <a:ext cx="1143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핵심 원칙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227DEC9-C540-47A4-A363-7D8F26397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09750" y="5200650"/>
            <a:ext cx="85725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세미나 정보는 한 번 입력하고, 여러 화면에서 같은 기준으로 재사용합니다. 그래서 운영자는 반복 입력을 줄이고 참가자는 일관된 경험을 얻습니다.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47450FC-230A-4FD3-AA65-B9D749CB1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FBC0354-9973-4219-87D5-027B9C277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4D4C329-18E4-491C-8208-934B05C8A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697378703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2EE1388-C8C0-4F7E-923C-DA4AABA40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91FCAE-E7F8-4BF1-A7B4-03626DE85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PARTICIPANT JOURNEY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DF89A5-7E64-42AC-84FF-6E43A0304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참가자는 검색부터 수료증까지 같은 서비스 안에서 이동합니다.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B97B3D-B1FE-4732-8D52-BBA57C08C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회원은 마이페이지로, 비회원 사전등록자는 이름과 휴대폰번호로 입장할 수 있습니다.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431BCF-1FC2-40DD-8AAF-046EB3F34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686050"/>
            <a:ext cx="10287000" cy="2000250"/>
          </a:xfrm>
          <a:prstGeom xmlns:a="http://schemas.openxmlformats.org/drawingml/2006/main" prst="roundRect">
            <a:avLst>
              <a:gd name="adj" fmla="val 3810"/>
            </a:avLst>
          </a:prstGeom>
          <a:solidFill xmlns:a="http://schemas.openxmlformats.org/drawingml/2006/main">
            <a:srgbClr val="F7FA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776479-33CB-4198-B6B1-0D6A66C40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028950"/>
            <a:ext cx="419100" cy="304800"/>
          </a:xfrm>
          <a:prstGeom xmlns:a="http://schemas.openxmlformats.org/drawingml/2006/main" prst="roundRect">
            <a:avLst>
              <a:gd name="adj" fmla="val 25000"/>
            </a:avLst>
          </a:prstGeom>
          <a:solidFill xmlns:a="http://schemas.openxmlformats.org/drawingml/2006/main">
            <a:srgbClr val="155EE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81D607-394D-4E2B-9BF0-62DC9B4FF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086100"/>
            <a:ext cx="419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01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F75CA5A-D82A-4143-8BA3-174E0FD85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467100"/>
            <a:ext cx="15240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웨비나 발견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72B1197-B72D-4739-A3E9-ED28FFCD4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790950"/>
            <a:ext cx="1524000" cy="685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서비스 소개 또는 공유 링크에서 홍보페이지 확인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BDA23C6-80AC-4B34-997D-B6FD8EE9A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533650" y="3390900"/>
            <a:ext cx="4381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41612EE-DB9D-4927-893D-5DAF2A243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95600" y="33337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DDE4E6-BBA5-489E-9642-3730D3862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19450" y="3028950"/>
            <a:ext cx="419100" cy="304800"/>
          </a:xfrm>
          <a:prstGeom xmlns:a="http://schemas.openxmlformats.org/drawingml/2006/main" prst="roundRect">
            <a:avLst>
              <a:gd name="adj" fmla="val 25000"/>
            </a:avLst>
          </a:prstGeom>
          <a:solidFill xmlns:a="http://schemas.openxmlformats.org/drawingml/2006/main">
            <a:srgbClr val="19C37D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BF113D-9E59-497E-829D-586C290D5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19450" y="3086100"/>
            <a:ext cx="419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A739D69-9302-4328-BAE4-A363FEF68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19450" y="3467100"/>
            <a:ext cx="15240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사전등록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2BA79C-78E3-4090-978F-65C34F7C9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19450" y="3790950"/>
            <a:ext cx="1524000" cy="685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이름, 이메일, 휴대폰번호와 추가 신청항목 입력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AE77DBE-5C44-4ECF-9097-47E0A40FF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686300" y="3390900"/>
            <a:ext cx="4381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8A903C0-12C5-4B1A-B31D-19B17B4E6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48250" y="33337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ACF8B88-C190-4848-8691-A6B5D2D58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72100" y="3028950"/>
            <a:ext cx="419100" cy="304800"/>
          </a:xfrm>
          <a:prstGeom xmlns:a="http://schemas.openxmlformats.org/drawingml/2006/main" prst="roundRect">
            <a:avLst>
              <a:gd name="adj" fmla="val 25000"/>
            </a:avLst>
          </a:prstGeom>
          <a:solidFill xmlns:a="http://schemas.openxmlformats.org/drawingml/2006/main">
            <a:srgbClr val="18B7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88C832F-6C8C-4B5E-9C96-E4BEFE7E4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72100" y="3086100"/>
            <a:ext cx="419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03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5066F46-89C4-419C-9504-227C6BC86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72100" y="3467100"/>
            <a:ext cx="15240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입장 확인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CFA9507-DBBB-44BA-BE6D-08736E545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72100" y="3790950"/>
            <a:ext cx="1524000" cy="685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회원은 내 신청 세미나, 비회원은 등록정보 조회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E1BFF29-0964-4099-8B1E-5AAADBC18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6838950" y="3390900"/>
            <a:ext cx="4381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75C14DA-E717-4325-9B5B-8C2027210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00900" y="33337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7C7228D-868C-4767-886A-5CEBC216B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3028950"/>
            <a:ext cx="419100" cy="304800"/>
          </a:xfrm>
          <a:prstGeom xmlns:a="http://schemas.openxmlformats.org/drawingml/2006/main" prst="roundRect">
            <a:avLst>
              <a:gd name="adj" fmla="val 25000"/>
            </a:avLst>
          </a:prstGeom>
          <a:solidFill xmlns:a="http://schemas.openxmlformats.org/drawingml/2006/main">
            <a:srgbClr val="F59E0B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2ACE7E0-EF13-46CD-943D-F00468D0E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3086100"/>
            <a:ext cx="419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04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700D308-6258-4466-BCFA-2B885FA6F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3467100"/>
            <a:ext cx="15240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시청/참여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167B936-59A1-4670-B92D-0E6EA5D52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3790950"/>
            <a:ext cx="1524000" cy="685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LIVE/VOD 시청, 질문, 설문, 보팅 참여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25E99B3-0AC4-4D24-B524-0430DA428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991600" y="3390900"/>
            <a:ext cx="2095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28AC597-F9E4-4583-8EBD-86286D2F4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24950" y="33337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8EB4F7"/>
          </a:solidFill>
          <a:ln xmlns:a="http://schemas.openxmlformats.org/drawingml/2006/main" w="0">
            <a:solidFill>
              <a:srgbClr val="8EB4F7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ADB6B02-6AEE-4FD3-9CBE-865EED9FC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3028950"/>
            <a:ext cx="419100" cy="304800"/>
          </a:xfrm>
          <a:prstGeom xmlns:a="http://schemas.openxmlformats.org/drawingml/2006/main" prst="roundRect">
            <a:avLst>
              <a:gd name="adj" fmla="val 25000"/>
            </a:avLst>
          </a:prstGeom>
          <a:solidFill xmlns:a="http://schemas.openxmlformats.org/drawingml/2006/main">
            <a:srgbClr val="7C3AED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3B0AEB7-47F8-43D4-B600-8461F0868C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3086100"/>
            <a:ext cx="419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05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3F15D6B-DF59-4C5B-8612-59D6A9857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3467100"/>
            <a:ext cx="15240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수료/자료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BF7C08C-9AAC-46EB-A15C-652A5329E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48800" y="3790950"/>
            <a:ext cx="1524000" cy="685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수료증 조회와 자료 다운로드, 결과 확인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5288BD7-04B2-41EE-AE7E-45CE53704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5086350"/>
            <a:ext cx="4191000" cy="6858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B8EAD2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ACECFAF-AC84-4D23-A80F-F32D2FEB6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90650" y="5257800"/>
            <a:ext cx="13335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425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회원 참가자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9CFFA96-D241-4BB9-920E-2568791A4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5257800"/>
            <a:ext cx="2286000" cy="304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로그인 후 신청·시청·수료증을 마이페이지에서 관리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8AF0678-4DCB-4F90-B33B-85884B686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86350"/>
            <a:ext cx="4191000" cy="685800"/>
          </a:xfrm>
          <a:prstGeom xmlns:a="http://schemas.openxmlformats.org/drawingml/2006/main" prst="roundRect">
            <a:avLst>
              <a:gd name="adj" fmla="val 11111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BBD2FF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AE06899-2FE7-4284-89B8-13F79366A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53150" y="5257800"/>
            <a:ext cx="142875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4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비회원 등록자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7FA3409-9175-4A96-A3BE-A8EDDC7AC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77150" y="5257800"/>
            <a:ext cx="2000250" cy="304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이름과 휴대폰번호로 등록 확인 후 입장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48D2F46-FFAC-492B-9940-C48E8651D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41142BF-3E97-4852-AE22-C2F86BD29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31B6623-D2D7-456C-A7D3-F3CC7EACD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998313954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AEA6BBF-B6A7-4CC0-A45F-5B3988694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F8FC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D9ED8D-1E47-4EBD-8146-954AE69DF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HOST DASHBOARD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E49B0A-09F8-43C3-9134-8BD2B79B9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마이페이지는 개설자가 가장 자주 쓰는 운영 콘솔입니다.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22A2D8-565A-4C76-B879-4C051049B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개설 세미나 현황, 진행/시청 가능 건수, 참가 신청자, 세미나 관리 버튼을 한 화면에서 확인합니다.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AF79DF-61B2-4437-9DB2-0210DFE0D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647950"/>
            <a:ext cx="9620250" cy="3143250"/>
          </a:xfrm>
          <a:prstGeom xmlns:a="http://schemas.openxmlformats.org/drawingml/2006/main" prst="roundRect">
            <a:avLst>
              <a:gd name="adj" fmla="val 24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BAFD9C-A1BB-450A-BDDB-68B9D1699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2914650"/>
            <a:ext cx="5810250" cy="838200"/>
          </a:xfrm>
          <a:prstGeom xmlns:a="http://schemas.openxmlformats.org/drawingml/2006/main" prst="roundRect">
            <a:avLst>
              <a:gd name="adj" fmla="val 9091"/>
            </a:avLst>
          </a:prstGeom>
          <a:solidFill xmlns:a="http://schemas.openxmlformats.org/drawingml/2006/main">
            <a:srgbClr val="F8FB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CCA6140-40D1-4618-BFD6-AD0D708EE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47800" y="3124200"/>
            <a:ext cx="2857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87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조정만님, 안녕하세요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CF7D5DB-207B-4232-A4A4-921BFE63E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47800" y="3467100"/>
            <a:ext cx="10287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CEAE9D-D3BF-493D-801B-585538E5C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47800" y="3524250"/>
            <a:ext cx="10287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세미나 개설자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31D4805-C95D-46AD-A0B2-4102773DE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09850" y="3467100"/>
            <a:ext cx="8763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DD6DDF-DBC9-4331-A808-8202A858D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09850" y="3524250"/>
            <a:ext cx="8763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승인 완료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7F16DED-3F4B-465F-9058-0C67CB4E3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4057650"/>
            <a:ext cx="1752600" cy="95250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DA1AD19-1353-481E-9564-9935BF0E3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4267200"/>
            <a:ext cx="17526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개설 세미나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51E587C-A2A1-48C6-90C7-9CB6609DB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4552950"/>
            <a:ext cx="1752600" cy="3619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22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4건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15327FF-232C-4941-818C-AB73FBF73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4057650"/>
            <a:ext cx="1752600" cy="95250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1EDAF76-20AA-49A1-AF00-8DB298A43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4267200"/>
            <a:ext cx="17526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진행/시청 가능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A4C1A4F-4541-4253-A845-7F935F0E1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4552950"/>
            <a:ext cx="1752600" cy="3619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22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2건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912A8A0-9541-4446-B571-98C5A2A7B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0" y="4057650"/>
            <a:ext cx="1752600" cy="95250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B44940C-D134-44F3-ABAA-9B9ABC90E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0" y="4267200"/>
            <a:ext cx="17526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참가 신청자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82F3115-15F1-4BC4-AED7-EE9B6AA76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0" y="4552950"/>
            <a:ext cx="1752600" cy="3619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22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3명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CAE23A7-2E19-45E9-989A-EE7518CCF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53300" y="2914650"/>
            <a:ext cx="2857500" cy="2095500"/>
          </a:xfrm>
          <a:prstGeom xmlns:a="http://schemas.openxmlformats.org/drawingml/2006/main" prst="roundRect">
            <a:avLst>
              <a:gd name="adj" fmla="val 3636"/>
            </a:avLst>
          </a:prstGeom>
          <a:solidFill xmlns:a="http://schemas.openxmlformats.org/drawingml/2006/main">
            <a:srgbClr val="F8FB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DFE1926-E1FE-48C1-933C-19109CC0D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58100" y="3162300"/>
            <a:ext cx="17145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계정 관리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2325EE8-7024-4EEC-87BE-A02B51CE6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77150" y="3562350"/>
            <a:ext cx="2095500" cy="1047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개인정보 수정</a:t>
            </a:r>
          </a:p>
          <a:p xmlns:a="http://schemas.openxmlformats.org/drawingml/2006/main">
            <a:pPr algn="l">
              <a:def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비밀번호 변경</a:t>
            </a:r>
          </a:p>
          <a:p xmlns:a="http://schemas.openxmlformats.org/drawingml/2006/main">
            <a:pPr algn="l">
              <a:def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마이플랜/요금제 확인</a:t>
            </a:r>
          </a:p>
          <a:p xmlns:a="http://schemas.openxmlformats.org/drawingml/2006/main">
            <a:pPr algn="l">
              <a:def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관리자 추가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151F754-0F63-4708-B53C-75D948B40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0" y="52578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155EE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1D01C01-00FA-4FFA-ACC4-3F1A69325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0" y="53149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+ 새 세미나 개설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0712D4F-AC0A-4326-AAA2-75C36FCF6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5257800"/>
            <a:ext cx="1047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578F4DD-765B-48E8-9AC2-F27F398B8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5314950"/>
            <a:ext cx="1047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전체 보기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8DFA785-0611-493D-8F57-C7CBAA23E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25ABD25-F5CF-42D7-ABCD-D90A08AFD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97E42BE-ED20-4044-9C63-EF513D34E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673965282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CF5A2E4-F703-49B4-897B-D30EF1C5D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C08FC0-6F1B-4BC4-A97E-CDBE63DD7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LIVE / VOD SETTINGS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A2C2EC-312B-433D-9E2D-23476EFFF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세미나 유형을 선택하면 설정 항목도 달라져야 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5F5F30-1D8F-4BD8-BFED-6CA4C496D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LIVE는 송출과 실시간 참여 중심, VOD는 다시보기 기간과 영상 목록 중심으로 운영합니다.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141B8F-7EFC-4B30-9DDF-77EAFC7E9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724150"/>
            <a:ext cx="4762500" cy="2457450"/>
          </a:xfrm>
          <a:prstGeom xmlns:a="http://schemas.openxmlformats.org/drawingml/2006/main" prst="roundRect">
            <a:avLst>
              <a:gd name="adj" fmla="val 3101"/>
            </a:avLst>
          </a:prstGeom>
          <a:solidFill xmlns:a="http://schemas.openxmlformats.org/drawingml/2006/main">
            <a:srgbClr val="F7FAFF"/>
          </a:solidFill>
          <a:ln xmlns:a="http://schemas.openxmlformats.org/drawingml/2006/main" w="9525">
            <a:solidFill>
              <a:srgbClr val="BDD3FF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55DA4F-7D0F-4E0C-94F8-D5A5DDB06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00150" y="31051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9E0B"/>
          </a:solidFill>
          <a:ln xmlns:a="http://schemas.openxmlformats.org/drawingml/2006/main" w="0">
            <a:solidFill>
              <a:srgbClr val="F59E0B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1ED7B6-E07F-48A9-BDF5-CB03AD25A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30670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LIVE 세미나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C80B510-56CA-47FF-BC5F-FC21FB430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00150" y="3562350"/>
            <a:ext cx="1143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rPr>
              <a:t>필수 설정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193ECA-695E-4064-99B6-7311F41A0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00150" y="3905250"/>
            <a:ext cx="3619500" cy="990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라이브 시작일/종료일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시작시간/종료시간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영상 URL 또는 플레이어 방식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자료, Q&amp;A, 설문, 보팅, 긴급알림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EEE2F3-1791-4C26-A7EE-DF3733CB3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0" y="2724150"/>
            <a:ext cx="4762500" cy="2457450"/>
          </a:xfrm>
          <a:prstGeom xmlns:a="http://schemas.openxmlformats.org/drawingml/2006/main" prst="roundRect">
            <a:avLst>
              <a:gd name="adj" fmla="val 3101"/>
            </a:avLst>
          </a:prstGeom>
          <a:solidFill xmlns:a="http://schemas.openxmlformats.org/drawingml/2006/main">
            <a:srgbClr val="FBF8FF"/>
          </a:solidFill>
          <a:ln xmlns:a="http://schemas.openxmlformats.org/drawingml/2006/main" w="9525">
            <a:solidFill>
              <a:srgbClr val="D6C8F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454CAE8-A4DA-43B1-B569-91B440D47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1051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3AED"/>
          </a:solidFill>
          <a:ln xmlns:a="http://schemas.openxmlformats.org/drawingml/2006/main" w="0">
            <a:solidFill>
              <a:srgbClr val="7C3AED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B764AF5-C3DE-486C-828D-2FA327634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53250" y="30670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VOD 다시보기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B8CCDD8-48F1-473F-BCC0-ABA64D880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562350"/>
            <a:ext cx="1143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필수 설정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924C688-35A3-473D-A41B-974AFD264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905250"/>
            <a:ext cx="3619500" cy="990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다시보기 시작일/종료일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VOD 영상 리스트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영상별 썸네일과 강의 제목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시청 위치 저장과 이어보기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1CBA91-B570-4772-BAA3-CE1191DC9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71950" y="5524500"/>
            <a:ext cx="8572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200F890-2006-459F-83F0-8F9B7F5F5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71950" y="5581650"/>
            <a:ext cx="8572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기본정보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3AC98CC-7479-4DA4-B7FD-8FA8E2A73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143500" y="5667375"/>
            <a:ext cx="6667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C040E99-1FFD-4449-B8A7-6BC22580FE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34050" y="5610225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16E7B67-4B9E-42B4-AD40-331CCDCAB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24550" y="5524500"/>
            <a:ext cx="9525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5CDED7D-A25F-40E3-AF1F-1AEDA7AE1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24550" y="5581650"/>
            <a:ext cx="9525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일정/영상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EC7B0BC-D327-45F3-8960-C79D0AEB4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6991350" y="5667375"/>
            <a:ext cx="6667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8606E6B-18AB-4999-B7CF-07D1E749C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5610225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36042C2-73DF-4846-A3E5-63777B787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2400" y="5524500"/>
            <a:ext cx="12192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202003F-41C5-4887-B2EC-4A6452441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72400" y="5581650"/>
            <a:ext cx="12192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프로그램 관리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0A0B2D2-149A-4CD8-BC2D-D6E8BC8FD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E6089A3-CBB2-4F00-B29D-3AFDACF8F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D1A67F7-868D-4438-B3EB-A32016924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642684155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518671E-7F9A-49FD-9DAA-2B860CA9F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F8FC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58A92A-1B40-4186-B5E3-17D5EF274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PUBLIC PAGE BUILDER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9B9B2B-03D0-4CCE-9288-4DE5F671E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홍보페이지는 세미나 신청을 만드는 첫 번째 접점입니다.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8454E1-48EB-459F-98C8-4A84CDED8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개설자는 페이지 타입, 이미지, 해시태그, 로고와 사전등록 페이지 비주얼을 설정할 수 있습니다.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23372E-387B-4E4B-877F-7E4B12B48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743200"/>
            <a:ext cx="4914900" cy="2667000"/>
          </a:xfrm>
          <a:prstGeom xmlns:a="http://schemas.openxmlformats.org/drawingml/2006/main" prst="roundRect">
            <a:avLst>
              <a:gd name="adj" fmla="val 285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DAE707-A1D3-4836-BE17-86097FB9B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028950"/>
            <a:ext cx="4381500" cy="1143000"/>
          </a:xfrm>
          <a:prstGeom xmlns:a="http://schemas.openxmlformats.org/drawingml/2006/main" prst="roundRect">
            <a:avLst>
              <a:gd name="adj" fmla="val 6667"/>
            </a:avLst>
          </a:prstGeom>
          <a:solidFill xmlns:a="http://schemas.openxmlformats.org/drawingml/2006/main">
            <a:srgbClr val="07162E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11FCC5-2AD8-4FC4-9AE6-370CD331B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3371850"/>
            <a:ext cx="2476500" cy="3238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202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홍보페이지 이미지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895741-6D4E-4A98-A901-AC6F97D9E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3771900"/>
            <a:ext cx="34290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D7E6F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D7E6FF"/>
                </a:solidFill>
                <a:latin typeface="Malgun Gothic"/>
                <a:ea typeface="Malgun Gothic"/>
                <a:cs typeface="Malgun Gothic"/>
              </a:rPr>
              <a:t>권장 가로 900px · 이미지는 잘리지 않게 축소 표시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2E6D964-1823-428C-B296-683E18991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457700"/>
            <a:ext cx="1143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페이지 타입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D85E8FB-212E-42E9-8462-462964432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19650"/>
            <a:ext cx="10668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3F85DC-2C4B-4875-A9B6-16845AFD7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876800"/>
            <a:ext cx="10668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DB정보 기반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C108AB7-540B-46FC-9CD3-11DA43DC3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24100" y="4819650"/>
            <a:ext cx="12954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266342E-8AA9-47D2-BE8F-4F1981390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24100" y="4876800"/>
            <a:ext cx="12954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대표이미지+DB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CFD307A-4936-4E30-8939-1DADA248F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71900" y="4819650"/>
            <a:ext cx="12192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7C9D57F-9E92-4BB2-B101-DF0545BFA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71900" y="4876800"/>
            <a:ext cx="12192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웹포스터형식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B270C8E-AB58-4122-92D9-B22CF51F1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38900" y="2743200"/>
            <a:ext cx="4095750" cy="2667000"/>
          </a:xfrm>
          <a:prstGeom xmlns:a="http://schemas.openxmlformats.org/drawingml/2006/main" prst="roundRect">
            <a:avLst>
              <a:gd name="adj" fmla="val 2857"/>
            </a:avLst>
          </a:prstGeom>
          <a:solidFill xmlns:a="http://schemas.openxmlformats.org/drawingml/2006/main">
            <a:srgbClr val="0D2F75"/>
          </a:solidFill>
          <a:ln xmlns:a="http://schemas.openxmlformats.org/drawingml/2006/main" w="9525">
            <a:solidFill>
              <a:srgbClr val="0D2F75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B21077B-3FD9-4743-BD01-C4F41322B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38950" y="3124200"/>
            <a:ext cx="2476500" cy="3238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21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오른쪽 신청 패널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70CA433-1518-4FFE-82E9-4C91B6C04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0" y="3638550"/>
            <a:ext cx="2952750" cy="819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DCEB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DCEBFF"/>
                </a:solidFill>
                <a:latin typeface="Malgun Gothic"/>
                <a:ea typeface="Malgun Gothic"/>
                <a:cs typeface="Malgun Gothic"/>
              </a:rPr>
              <a:t>일정 · 사전등록기간 · 상태 · 참가비 · 신청 버튼 · 공유 버튼을 고정 패널로 보여줍니다.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81DD8EA-E34C-4118-AB2F-9D5A21230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0" y="4686300"/>
            <a:ext cx="14668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7370223-8A74-4867-9197-9298F99DF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0" y="4743450"/>
            <a:ext cx="14668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사전등록하기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C3A743C-31D0-4997-86CF-EF11C8754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15350" y="4686300"/>
            <a:ext cx="10668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D8E8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19F866D-1441-46DD-872C-23AE8FE9F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15350" y="4743450"/>
            <a:ext cx="10668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공유하기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AAA0ED4-07C3-4D3F-AA5E-651DE19CB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9726484-E1AE-4E3A-9386-B9D4195C4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E03B58D-F66B-4374-9748-238E39677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7940235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98968F8-ADD5-4AA4-AFEE-8FE6BDCFB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C15FF3-16D3-4320-BFDC-630592679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REGISTRATION DATA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64EA3E-A2A7-4B6D-965D-21F0F250A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신청폼과 참가자 관리는 세미나 운영 데이터의 출발점입니다.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2EB9F4-5F0D-411E-AACE-98066F5A8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기본 필수항목은 이름, 휴대폰번호, 이메일이며 필요한 항목은 개설자가 추가합니다.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58778A-521F-49F0-8D96-295AF56A7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743200"/>
            <a:ext cx="3143250" cy="2571750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F7FA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5C9144-85FC-4B61-935B-8812A15E2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1051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B1D0B2-4073-4F9E-9E70-425B21B63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0670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신청폼 관리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B74BB38-5AB9-478F-8A4A-EF1AE0418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543300"/>
            <a:ext cx="2381250" cy="514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기본 필수항목</a:t>
            </a:r>
          </a:p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이름 · 휴대폰번호 · 이메일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8BEBCD8-36B1-4414-A799-CB303D98F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4229100"/>
            <a:ext cx="2333625" cy="762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소속, 직책, 생년월일 등은 필요할 때 추가합니다. 수료증 발급을 쓰는 경우 표시 항목을 미리 설계해야 합니다.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727B4AD-4F9E-46A6-8648-DC4389CB1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743200"/>
            <a:ext cx="3143250" cy="2571750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F7FFFB"/>
          </a:solidFill>
          <a:ln xmlns:a="http://schemas.openxmlformats.org/drawingml/2006/main" w="9525">
            <a:solidFill>
              <a:srgbClr val="BDEAD2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35DDC2-FBE0-41DC-97E9-8FE75E1B1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62500" y="31051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9C37D"/>
          </a:solidFill>
          <a:ln xmlns:a="http://schemas.openxmlformats.org/drawingml/2006/main" w="0">
            <a:solidFill>
              <a:srgbClr val="19C37D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40B988-F228-4C7D-9CA5-9A57D443A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14900" y="30670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참가자 등록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BD96A6F-E7DB-4FD7-B71A-D315F2720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62500" y="3581400"/>
            <a:ext cx="2095500" cy="1066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회원 신청</a:t>
            </a:r>
          </a:p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비회원 사전등록</a:t>
            </a:r>
          </a:p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개별등록</a:t>
            </a:r>
          </a:p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엑셀등록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AC3B1D-122C-4A71-8FC4-476EDC275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43200"/>
            <a:ext cx="3143250" cy="2571750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FBF8FF"/>
          </a:solidFill>
          <a:ln xmlns:a="http://schemas.openxmlformats.org/drawingml/2006/main" w="9525">
            <a:solidFill>
              <a:srgbClr val="D6C8F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B9C9B2-6F6F-4C5C-9143-0F2C8BD5A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051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3AED"/>
          </a:solidFill>
          <a:ln xmlns:a="http://schemas.openxmlformats.org/drawingml/2006/main" w="0">
            <a:solidFill>
              <a:srgbClr val="7C3AE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C767061-2AE2-4BBD-A23B-2E86A5430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10600" y="30670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입장 권한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85ACCAA-8AC3-4FEA-9D56-D8418BFC8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581400"/>
            <a:ext cx="2286000" cy="10668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등록자만 입장</a:t>
            </a:r>
          </a:p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회원 로그인 입장</a:t>
            </a:r>
          </a:p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이름+휴대폰 확인</a:t>
            </a:r>
          </a:p>
          <a:p xmlns:a="http://schemas.openxmlformats.org/drawingml/2006/main">
            <a:pPr algn="l">
              <a:def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진행 전 안내 메시지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0BF6790-5D08-4FBD-81FF-8240B67AB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695950"/>
            <a:ext cx="7810500" cy="361950"/>
          </a:xfrm>
          <a:prstGeom xmlns:a="http://schemas.openxmlformats.org/drawingml/2006/main" prst="roundRect">
            <a:avLst>
              <a:gd name="adj" fmla="val 21053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41ABEAD-136C-4056-949B-71AF76EEE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5753100"/>
            <a:ext cx="78105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9A5B00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9A5B00"/>
                </a:solidFill>
                <a:latin typeface="Malgun Gothic"/>
                <a:ea typeface="Malgun Gothic"/>
                <a:cs typeface="Malgun Gothic"/>
              </a:rPr>
              <a:t>운영 팁: 수료증에 들어갈 항목은 사전등록 단계부터 받는 것이 가장 안정적입니다.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873235D-7CC6-4076-AA81-CF7F59A87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530D25C-E4CC-4450-A8FA-85B31EDEC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3E42CC6-6B66-460C-A372-127741D90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351596268"/>
      </p:ext>
    </p:extLst>
  </p:cSld>
</p:sld>
</file>

<file path=ppt/slides/slide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C3802C-2E79-4371-A55D-104258445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F8FC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4E69BD-F003-4A78-AC43-5CFE7D8FF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LIVE VIEWER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CF2BB5-6DD9-4CA0-BA49-473451BEC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LIVE 시청 페이지는 영상과 참여 기능을 한 화면에 모읍니다.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5598AE-5CED-415E-B056-AA98FC149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참가자는 시청 중 자료, 질문, 설문, 보팅, 긴급알림을 같은 화면에서 사용할 수 있습니다.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16281D-213E-4E68-9EC9-742B0CC12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724150"/>
            <a:ext cx="6381750" cy="3105150"/>
          </a:xfrm>
          <a:prstGeom xmlns:a="http://schemas.openxmlformats.org/drawingml/2006/main" prst="roundRect">
            <a:avLst>
              <a:gd name="adj" fmla="val 245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4929E5-8E2E-4DE8-9A69-CA4066D20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067050"/>
            <a:ext cx="4038600" cy="2266950"/>
          </a:xfrm>
          <a:prstGeom xmlns:a="http://schemas.openxmlformats.org/drawingml/2006/main" prst="roundRect">
            <a:avLst>
              <a:gd name="adj" fmla="val 3361"/>
            </a:avLst>
          </a:prstGeom>
          <a:solidFill xmlns:a="http://schemas.openxmlformats.org/drawingml/2006/main">
            <a:srgbClr val="07162E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229174F-BF0E-411D-A6A6-F05959F29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076700"/>
            <a:ext cx="2000250" cy="3619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22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LIVE PLAYER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C5C3967-15BF-4B1C-A8EC-63283584C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19700" y="3067050"/>
            <a:ext cx="1524000" cy="2266950"/>
          </a:xfrm>
          <a:prstGeom xmlns:a="http://schemas.openxmlformats.org/drawingml/2006/main" prst="roundRect">
            <a:avLst>
              <a:gd name="adj" fmla="val 5000"/>
            </a:avLst>
          </a:prstGeom>
          <a:solidFill xmlns:a="http://schemas.openxmlformats.org/drawingml/2006/main">
            <a:srgbClr val="F4F7FB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1A276E2-453B-44C6-B853-BCC491CCF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48300" y="3295650"/>
            <a:ext cx="9525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우측 탭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BF0298C-E1FA-4F8E-A8DB-AD5F524EC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48300" y="3676650"/>
            <a:ext cx="952500" cy="1143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프로그램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공지사항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자료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설문</a:t>
            </a:r>
          </a:p>
          <a:p xmlns:a="http://schemas.openxmlformats.org/drawingml/2006/main">
            <a:pPr algn="l">
              <a:def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Q&amp;A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EA8373-ED31-4FA1-ACEC-CD53E72C9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2724150"/>
            <a:ext cx="3524250" cy="3105150"/>
          </a:xfrm>
          <a:prstGeom xmlns:a="http://schemas.openxmlformats.org/drawingml/2006/main" prst="roundRect">
            <a:avLst>
              <a:gd name="adj" fmla="val 2454"/>
            </a:avLst>
          </a:prstGeom>
          <a:solidFill xmlns:a="http://schemas.openxmlformats.org/drawingml/2006/main">
            <a:srgbClr val="F7FA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F8E6B0-5AC9-464A-83BE-00BDF86A8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067050"/>
            <a:ext cx="2667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80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확대 시에도 하단 영역은 안정적으로 유지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6ACCFBC-00D5-487B-97E8-ACFA07F9C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848100"/>
            <a:ext cx="1047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B98D2AB-784F-4E51-AFC8-4B0F37205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3905250"/>
            <a:ext cx="1047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공지사항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8CDCCA8-83E5-44E9-A698-725239662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3848100"/>
            <a:ext cx="1047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1CADD71-D059-4F7A-A2A7-3AA73FA65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3905250"/>
            <a:ext cx="1047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rPr>
              <a:t>질의응답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83D2D68-3995-4AFD-8B62-D82611023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3243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2BC7D0C-1E1B-428C-AA0C-6D8899FC0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3815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프로그램 안내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CE69EE0-1C55-4DD6-B919-9F733EA5C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91650" y="4324350"/>
            <a:ext cx="1047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E8E8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100C949-0A68-4B47-9C30-813B8BC5C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91650" y="4381500"/>
            <a:ext cx="1047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EF4444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EF4444"/>
                </a:solidFill>
                <a:latin typeface="Malgun Gothic"/>
                <a:ea typeface="Malgun Gothic"/>
                <a:cs typeface="Malgun Gothic"/>
              </a:rPr>
              <a:t>긴급알림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9469085-9AB5-49DA-9D44-0792828A5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5010150"/>
            <a:ext cx="2686050" cy="4572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20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운영자는 실시간으로 공지와 보팅을 발송하고, 참가자는 시청 흐름을 벗어나지 않고 응답합니다.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4C20862-1569-4591-9633-2ADDC17F6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E569269-CF5F-4D01-BC8F-35811440A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66EA7AA-727F-495D-BAED-FCE4C3C21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87058871"/>
      </p:ext>
    </p:extLst>
  </p:cSld>
</p:sld>
</file>

<file path=ppt/slides/slide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6F5BA26-8F5E-4CC6-9C82-0B3D9ECAA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9ADB2B-9E98-46F3-A789-4D5C314E1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VOD VIEWER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ABACAC-4214-4D1C-A105-9C4B85DCE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VOD는 순서대로 보는 방식이 아니라 선택해서 시청하는 구조입니다.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837325-F399-4116-90A8-9CACEB52A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참가자가 강의 제목이나 썸네일을 클릭하면 연결된 영상이 재생되고, 시청 위치를 저장할 수 있습니다.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8E1804-9150-4A18-A67D-0E439D55F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743200"/>
            <a:ext cx="4762500" cy="2781300"/>
          </a:xfrm>
          <a:prstGeom xmlns:a="http://schemas.openxmlformats.org/drawingml/2006/main" prst="roundRect">
            <a:avLst>
              <a:gd name="adj" fmla="val 2740"/>
            </a:avLst>
          </a:prstGeom>
          <a:solidFill xmlns:a="http://schemas.openxmlformats.org/drawingml/2006/main">
            <a:srgbClr val="FBF8FF"/>
          </a:solidFill>
          <a:ln xmlns:a="http://schemas.openxmlformats.org/drawingml/2006/main" w="9525">
            <a:solidFill>
              <a:srgbClr val="D6C8FF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F0FCFA-A4C1-4560-9608-1269556B5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067050"/>
            <a:ext cx="2095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875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다시보기 리스트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665D29-52CC-4D9E-8D68-A7421B524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43300"/>
            <a:ext cx="723900" cy="400050"/>
          </a:xfrm>
          <a:prstGeom xmlns:a="http://schemas.openxmlformats.org/drawingml/2006/main" prst="roundRect">
            <a:avLst>
              <a:gd name="adj" fmla="val 19048"/>
            </a:avLst>
          </a:prstGeom>
          <a:solidFill xmlns:a="http://schemas.openxmlformats.org/drawingml/2006/main">
            <a:srgbClr val="07162E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E3341E-C2C9-47A0-AA2D-A6162ED8F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581400"/>
            <a:ext cx="1143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강의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E6CA93-E616-48AB-BB8E-B8211FF5F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3810000"/>
            <a:ext cx="2095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AI 실전 활용사례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61EFD5D-8882-471A-B08A-CDC50A78A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095750"/>
            <a:ext cx="723900" cy="400050"/>
          </a:xfrm>
          <a:prstGeom xmlns:a="http://schemas.openxmlformats.org/drawingml/2006/main" prst="roundRect">
            <a:avLst>
              <a:gd name="adj" fmla="val 19048"/>
            </a:avLst>
          </a:prstGeom>
          <a:solidFill xmlns:a="http://schemas.openxmlformats.org/drawingml/2006/main">
            <a:srgbClr val="07162E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5720D3-C787-4321-994C-DE25296D8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133850"/>
            <a:ext cx="1143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강의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537BA8-F49D-4ABA-9D4D-140AE9A65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362450"/>
            <a:ext cx="2095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플랫폼 운영 전략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4802569-02A2-4E2E-A298-4FE634B80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648200"/>
            <a:ext cx="723900" cy="400050"/>
          </a:xfrm>
          <a:prstGeom xmlns:a="http://schemas.openxmlformats.org/drawingml/2006/main" prst="roundRect">
            <a:avLst>
              <a:gd name="adj" fmla="val 19048"/>
            </a:avLst>
          </a:prstGeom>
          <a:solidFill xmlns:a="http://schemas.openxmlformats.org/drawingml/2006/main">
            <a:srgbClr val="07162E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561185F-4D39-4000-BB01-8C8162DC2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686300"/>
            <a:ext cx="1143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강의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60C0CE1-D014-4D42-9C1D-DB7DD873C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4914900"/>
            <a:ext cx="2095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Q&amp;A 다시보기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9BD221B-7B11-471E-B44D-039BB3128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2743200"/>
            <a:ext cx="4095750" cy="2781300"/>
          </a:xfrm>
          <a:prstGeom xmlns:a="http://schemas.openxmlformats.org/drawingml/2006/main" prst="roundRect">
            <a:avLst>
              <a:gd name="adj" fmla="val 2740"/>
            </a:avLst>
          </a:prstGeom>
          <a:solidFill xmlns:a="http://schemas.openxmlformats.org/drawingml/2006/main">
            <a:srgbClr val="F7FA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27DFCE3-B760-4B39-A11D-6FFCF801C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067050"/>
            <a:ext cx="19050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87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이어보기 흐름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D1FD4B4-0A6A-4C17-BD39-78D7B459F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638550"/>
            <a:ext cx="17145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09AAD5D-B2B7-49A7-A7E4-23CB9B718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3695700"/>
            <a:ext cx="17145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30초마다 위치 저장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04534AC-8750-4745-BF1B-BBC0C1E4B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72500" y="3781425"/>
            <a:ext cx="4762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299DB13-F7DB-4358-AC87-B07C1B015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72550" y="3724275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A6A0F66-EEA1-4A06-851F-E0C5D3CF1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3638550"/>
            <a:ext cx="9525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8E3B7E1-D39B-4C81-A920-19FA6083A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3695700"/>
            <a:ext cx="9525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재접속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4FE652A-7ECD-42DA-96CE-D09E3A9AC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620000" y="4286250"/>
            <a:ext cx="4762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98FDD51-A750-4ABA-ABCC-E56F1BCD5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20050" y="422910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6E900E3-5EF7-4381-A1CD-7E8FC365D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4610100"/>
            <a:ext cx="23812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4623305-2304-41CB-9F87-CC347C10F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4667250"/>
            <a:ext cx="23812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이어보기 / 처음부터 선택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01E5822-F208-41CC-BFEF-74BBC8703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00850" y="5067300"/>
            <a:ext cx="3048000" cy="3619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20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개설자는 프로그램 관리에서 각 VOD 영상의 URL, 강의명, 강사명, 썸네일을 등록합니다.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034941C-57BC-4653-98F2-05FF74A39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50DEEFD-4102-474A-ABA0-DDF0D8B54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27714AE-4CC8-4430-9E99-55D6C7D1F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936980696"/>
      </p:ext>
    </p:extLst>
  </p:cSld>
</p:sld>
</file>

<file path=ppt/slides/slide1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7CB5DED-F70E-4A9F-98E3-FE54F744F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F8FC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E6592A-7A1D-4D96-B902-EDC8BB18F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REALTIME ENGAGEMENT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363B98-A6FB-4E1E-ABFE-76A728CE1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긴급알림과 보팅은 LIVE 현장 운영을 보조합니다.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DA5E75-D72E-4EAB-82D7-E3581B567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Node 실시간 서버가 켜져 있어야 현재 접속 중인 참가자에게 즉시 알림이 전달됩니다.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18F837-0BD1-482D-9AA6-20217A9BC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857500"/>
            <a:ext cx="2247900" cy="1962150"/>
          </a:xfrm>
          <a:prstGeom xmlns:a="http://schemas.openxmlformats.org/drawingml/2006/main" prst="roundRect">
            <a:avLst>
              <a:gd name="adj" fmla="val 388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0AFE7F-6CBB-488A-BC54-438633464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E8E8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f76757f77d45e7">
            <a:extLst>
              <a:ext uri="{96DAC541-7B7A-43D3-8B79-37D633B846F1}">
                <asvg:svgBlip xmlns:asvg="http://schemas.microsoft.com/office/drawing/2016/SVG/main" r:embed="R60fd93367566472d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122872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4CA162-6178-48C9-8949-C61EF4EC4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" y="3810000"/>
            <a:ext cx="161925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긴급알림 작성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3D276A7-E7F4-4D2E-A136-4037D4732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" y="4171950"/>
            <a:ext cx="16764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문구 선택 또는 직접 입력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2E8793-CC64-41A5-82B9-AEFF09B3F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162300" y="3771900"/>
            <a:ext cx="3810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8A66FCB-EDB4-4D7B-BE6D-24B0021C5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67100" y="37147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E106F05-F6DC-4EC7-92FB-FEC42D32D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2857500"/>
            <a:ext cx="2247900" cy="1962150"/>
          </a:xfrm>
          <a:prstGeom xmlns:a="http://schemas.openxmlformats.org/drawingml/2006/main" prst="roundRect">
            <a:avLst>
              <a:gd name="adj" fmla="val 388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1E2BB8B-1118-4D7A-8EC7-3D427EB32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2905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d6db6e02f8466e">
            <a:extLst>
              <a:ext uri="{96DAC541-7B7A-43D3-8B79-37D633B846F1}">
                <asvg:svgBlip xmlns:asvg="http://schemas.microsoft.com/office/drawing/2016/SVG/main" r:embed="R059d90744694412f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397192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98778BE-4851-4A08-963D-FB55D2309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29050" y="3810000"/>
            <a:ext cx="161925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실시간 발송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5760EA8-629D-4392-9226-2DAEA2AA5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29050" y="4171950"/>
            <a:ext cx="16764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현재 LIVE 접속자에게 1회 표시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C010237-F958-4CEA-AF09-128633272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905500" y="3771900"/>
            <a:ext cx="3810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6983878-D998-494E-BA14-2A50F591E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0300" y="37147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BE62750-84EF-447A-B277-C171B6A4A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43650" y="2857500"/>
            <a:ext cx="2247900" cy="1962150"/>
          </a:xfrm>
          <a:prstGeom xmlns:a="http://schemas.openxmlformats.org/drawingml/2006/main" prst="roundRect">
            <a:avLst>
              <a:gd name="adj" fmla="val 388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C3C5BC5-F147-4B4C-A3DA-DD91B94EF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9b5e4b612c4f60">
            <a:extLst>
              <a:ext uri="{96DAC541-7B7A-43D3-8B79-37D633B846F1}">
                <asvg:svgBlip xmlns:asvg="http://schemas.microsoft.com/office/drawing/2016/SVG/main" r:embed="R6cb4c4e2f908402a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671512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B3DBDE2-A9CE-4B6A-BA67-8D25E8169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810000"/>
            <a:ext cx="161925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보팅 응답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7B9AFBA-147F-4B04-8D1F-BC839BDE2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4171950"/>
            <a:ext cx="16764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질문별 1인 1회 응답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37F51A2-9C15-427C-B892-0C824C575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648700" y="3771900"/>
            <a:ext cx="3810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8F26C35-5541-42FB-A596-2369E3691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37147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BB8C628-E2A5-4936-86D2-DD4F40F1C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86850" y="2857500"/>
            <a:ext cx="2247900" cy="1962150"/>
          </a:xfrm>
          <a:prstGeom xmlns:a="http://schemas.openxmlformats.org/drawingml/2006/main" prst="roundRect">
            <a:avLst>
              <a:gd name="adj" fmla="val 388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B5C62DC-9E61-40BD-A52A-39C179466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1051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f2ead634a446da">
            <a:extLst>
              <a:ext uri="{96DAC541-7B7A-43D3-8B79-37D633B846F1}">
                <asvg:svgBlip xmlns:asvg="http://schemas.microsoft.com/office/drawing/2016/SVG/main" r:embed="R169bbce50a5c4c8e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9458325" y="32480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920146F-100D-4D76-9F5E-AA7772BE8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3810000"/>
            <a:ext cx="161925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결과 확인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4C806DB-25EF-44BB-97C2-5C138464E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15450" y="4171950"/>
            <a:ext cx="16764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종료 후 결과 리포트에서 확인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A28D024-EA34-4D97-A61D-141AB207F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0700" y="5257800"/>
            <a:ext cx="7239000" cy="552450"/>
          </a:xfrm>
          <a:prstGeom xmlns:a="http://schemas.openxmlformats.org/drawingml/2006/main" prst="roundRect">
            <a:avLst>
              <a:gd name="adj" fmla="val 13793"/>
            </a:avLst>
          </a:prstGeom>
          <a:solidFill xmlns:a="http://schemas.openxmlformats.org/drawingml/2006/main">
            <a:srgbClr val="FFF3F3"/>
          </a:solidFill>
          <a:ln xmlns:a="http://schemas.openxmlformats.org/drawingml/2006/main" w="9525">
            <a:solidFill>
              <a:srgbClr val="FFC9C9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ED1BAE1-B7A2-4FFD-A0E5-A0327E719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76450" y="5429250"/>
            <a:ext cx="5715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EF4444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EF4444"/>
                </a:solidFill>
                <a:latin typeface="Malgun Gothic"/>
                <a:ea typeface="Malgun Gothic"/>
                <a:cs typeface="Malgun Gothic"/>
              </a:rPr>
              <a:t>주의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F6A4A51-85F5-403F-83F0-9461CFACB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05100" y="5429250"/>
            <a:ext cx="59055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20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보팅은 LIVE에서만 사용하고, 참가자에게 결과를 바로 보여주기보다 종료 후 정확한 결과를 확인하는 구조가 적합합니다.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DD719FA-57E8-485F-9EF7-60DEF44C6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0971C88-E8A8-4924-ACFA-1905A47A6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998CFA8-5C0D-4D16-9D36-2B0D635B7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783724204"/>
      </p:ext>
    </p:extLst>
  </p:cSld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60ED1F8-062E-49F9-9FC8-1B02C9BC3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A0BD3C-3EC9-4321-81AD-5FCF40C91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CERTIFICATE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48BA44-FF3D-4097-A7BA-D4DC68DD7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수료증은 세미나별 양식과 대상자 명단으로 발급합니다.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7C01D0-B749-451E-AFE8-833F4F475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개설자는 수료증 배경, 표시 항목, 대상자 명단을 관리하고 참가자는 성명과 휴대폰번호로 조회합니다.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ECFCBF-D151-44FA-A797-A31EBC300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724150"/>
            <a:ext cx="3524250" cy="2952750"/>
          </a:xfrm>
          <a:prstGeom xmlns:a="http://schemas.openxmlformats.org/drawingml/2006/main" prst="roundRect">
            <a:avLst>
              <a:gd name="adj" fmla="val 2581"/>
            </a:avLst>
          </a:prstGeom>
          <a:solidFill xmlns:a="http://schemas.openxmlformats.org/drawingml/2006/main">
            <a:srgbClr val="FFFDF7"/>
          </a:solidFill>
          <a:ln xmlns:a="http://schemas.openxmlformats.org/drawingml/2006/main" w="9525">
            <a:solidFill>
              <a:srgbClr val="EADCA8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FA539C-5E48-4011-8167-715C67DC4F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3143250"/>
            <a:ext cx="2762250" cy="2000250"/>
          </a:xfrm>
          <a:prstGeom xmlns:a="http://schemas.openxmlformats.org/drawingml/2006/main" prst="roundRect">
            <a:avLst>
              <a:gd name="adj" fmla="val 381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B96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260769-19E7-4B78-B644-F53C6D29E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66900" y="3581400"/>
            <a:ext cx="17145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24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4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교육이수증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B937B22-4E40-4CCB-B0AA-C1866A172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47850" y="4171950"/>
            <a:ext cx="1714500" cy="4572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성명  Sample Name</a:t>
            </a:r>
          </a:p>
          <a:p xmlns:a="http://schemas.openxmlformats.org/drawingml/2006/main">
            <a:pPr algn="ctr">
              <a:def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생년월일  1990.01.01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B4EB659-2979-40ED-9A48-B9AC28D3C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5295900"/>
            <a:ext cx="1047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B84BC2A-7442-4DFB-BAD8-AF488C756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5353050"/>
            <a:ext cx="1047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9A5B00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9A5B00"/>
                </a:solidFill>
                <a:latin typeface="Malgun Gothic"/>
                <a:ea typeface="Malgun Gothic"/>
                <a:cs typeface="Malgun Gothic"/>
              </a:rPr>
              <a:t>배경 이미지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DD25EC6-416F-4CED-A04A-528CDE83C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5295900"/>
            <a:ext cx="9144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AAA7558-EDE9-4801-A559-97CDE824D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24150" y="5353050"/>
            <a:ext cx="9144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표시 항목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5615933-81A7-4CA3-9346-DA241773F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0" y="3105150"/>
            <a:ext cx="2019300" cy="990600"/>
          </a:xfrm>
          <a:prstGeom xmlns:a="http://schemas.openxmlformats.org/drawingml/2006/main" prst="roundRect">
            <a:avLst>
              <a:gd name="adj" fmla="val 7692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BBD2F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6C9856D-F37D-489D-8386-5D913EAF6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333750"/>
            <a:ext cx="142875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1. 대상자 업로드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3A2724-996B-459C-9443-E2F0F4F4B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38550"/>
            <a:ext cx="142875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이름 · 휴대폰 · 이메일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448AE2E-A09A-4D67-95F5-AAD9D0B29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429500" y="3581400"/>
            <a:ext cx="5524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DF91746-A9FF-40BC-98AC-43BC7176C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3524250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B0FA2A6-872B-49A6-B77D-A27238B67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34350" y="3105150"/>
            <a:ext cx="2019300" cy="990600"/>
          </a:xfrm>
          <a:prstGeom xmlns:a="http://schemas.openxmlformats.org/drawingml/2006/main" prst="roundRect">
            <a:avLst>
              <a:gd name="adj" fmla="val 7692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BDEAD2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E4BA6A8-5129-4970-89EB-FEE84107A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20100" y="3333750"/>
            <a:ext cx="142875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2. 조회 페이지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4003B89-611F-4636-80B0-3340E18A7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20100" y="3638550"/>
            <a:ext cx="142875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성명+휴대폰번호 확인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921710E-8DE1-421E-B596-57EC00CF2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24650" y="4514850"/>
            <a:ext cx="2019300" cy="990600"/>
          </a:xfrm>
          <a:prstGeom xmlns:a="http://schemas.openxmlformats.org/drawingml/2006/main" prst="roundRect">
            <a:avLst>
              <a:gd name="adj" fmla="val 7692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D6C8FF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7195F21-EB89-49BA-B4B8-A95F495FA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4743450"/>
            <a:ext cx="142875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3. 출력/PDF 저장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E111F1E-245C-4231-B94F-E0099B0C3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10400" y="5048250"/>
            <a:ext cx="142875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개별 다운로드 지원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199997C-9A53-495A-9AA6-03F70FFEBD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633F426-EB1F-4C74-9B88-D65C78FC9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53816F7-8715-4ED8-9512-417820AC2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29928860"/>
      </p:ext>
    </p:extLst>
  </p:cSld>
</p:sld>
</file>

<file path=ppt/slides/slide1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7108BE4-A811-47FA-80C2-F45BDF2DB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F8FC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D70E0B-852C-4605-B3E2-2799D3BDD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EVENT REPORT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8A54BB-01F1-4CA7-B605-4933CECB7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행사 리포트는 운영 결과를 웹과 엑셀로 정리합니다.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481229-3DA0-4D8A-AE26-EBFA026DA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참가자 명단, 시청시간, 설문, 보팅, 자료 다운로드, Q&amp;A를 세미나 단위로 확인합니다.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BC9425-E6C2-4FC6-8687-7F04DF41B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686050"/>
            <a:ext cx="6191250" cy="3238500"/>
          </a:xfrm>
          <a:prstGeom xmlns:a="http://schemas.openxmlformats.org/drawingml/2006/main" prst="roundRect">
            <a:avLst>
              <a:gd name="adj" fmla="val 235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7BEA7B-5522-44CD-B1F8-EEA96A25C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028950"/>
            <a:ext cx="219075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87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웹 리포트 개요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4CB119-D0AC-4AD8-B329-06C38B72E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3562350"/>
            <a:ext cx="1524000" cy="933450"/>
          </a:xfrm>
          <a:prstGeom xmlns:a="http://schemas.openxmlformats.org/drawingml/2006/main" prst="roundRect">
            <a:avLst>
              <a:gd name="adj" fmla="val 8163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70583A6-7B1F-4A74-B28E-0A02457DE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3695700"/>
            <a:ext cx="11811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120명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EAAE59A-7D14-4F0D-B3D0-7AAF22A53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4114800"/>
            <a:ext cx="11811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전체 참가자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F252CE-9CDB-4FA9-9857-13D80786B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81300" y="3562350"/>
            <a:ext cx="1524000" cy="933450"/>
          </a:xfrm>
          <a:prstGeom xmlns:a="http://schemas.openxmlformats.org/drawingml/2006/main" prst="roundRect">
            <a:avLst>
              <a:gd name="adj" fmla="val 8163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86C6D7-DE1D-4ACF-A603-A25F83E28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3695700"/>
            <a:ext cx="11811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84명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65B617-497A-4959-89B3-0F6C3DB09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952750" y="4114800"/>
            <a:ext cx="11811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실제 시청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F0137CA-D533-4945-82C0-FFB6BD8CF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3562350"/>
            <a:ext cx="1524000" cy="933450"/>
          </a:xfrm>
          <a:prstGeom xmlns:a="http://schemas.openxmlformats.org/drawingml/2006/main" prst="roundRect">
            <a:avLst>
              <a:gd name="adj" fmla="val 8163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CBECAD-8358-4CD0-8875-D023D8497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67250" y="3695700"/>
            <a:ext cx="11811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70%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AA71CEE-8A5F-4D6D-9678-7FE62BC08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67250" y="4114800"/>
            <a:ext cx="11811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975" b="1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참여율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F8C8B1F-0512-450E-87E6-BD14CB513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6800" y="4876800"/>
            <a:ext cx="4762500" cy="400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웹에서는 요약 지표와 세부 리스트를 먼저 확인하고, 필요하면 엑셀로 내려받습니다.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EFBDC44-7B26-4081-9758-717AB0203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0" y="2686050"/>
            <a:ext cx="3143250" cy="3238500"/>
          </a:xfrm>
          <a:prstGeom xmlns:a="http://schemas.openxmlformats.org/drawingml/2006/main" prst="roundRect">
            <a:avLst>
              <a:gd name="adj" fmla="val 2424"/>
            </a:avLst>
          </a:prstGeom>
          <a:solidFill xmlns:a="http://schemas.openxmlformats.org/drawingml/2006/main">
            <a:srgbClr val="F7FA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CC5F8C4-AA5C-491E-AD94-03F10F0ED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24800" y="3028950"/>
            <a:ext cx="2095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87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엑셀 다운로드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BF53EF1-DAB6-4282-B66C-B4B131219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3562350"/>
            <a:ext cx="11239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610CD58-F70A-45EF-9912-2833236FF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3619500"/>
            <a:ext cx="11239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참가자 명단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DA77FE6-0D3E-4A46-82F6-EF6FAB4BA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20200" y="3562350"/>
            <a:ext cx="11239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26507D9-6BA8-4D2F-BACC-6B4F99E14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20200" y="3619500"/>
            <a:ext cx="11239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시청 로그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A5638E4-B5D6-4D4B-B8DB-C6BD26727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4076700"/>
            <a:ext cx="11239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4BCB0BB-79AC-4A98-96DA-6C883103D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4133850"/>
            <a:ext cx="11239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설문 결과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F711118-D661-42D2-A523-7CC91A2CB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20200" y="4076700"/>
            <a:ext cx="11239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8110D62-8A77-4CAC-BCD3-83D22D499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20200" y="4133850"/>
            <a:ext cx="11239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보팅 결과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795D723-ACE4-4BB6-93EF-6C26ECB21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4591050"/>
            <a:ext cx="11239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D180198-3E42-41C3-8D1C-326825867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4648200"/>
            <a:ext cx="11239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자료 다운로드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9F4753-35E8-4FB2-B313-C232C5988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20200" y="4591050"/>
            <a:ext cx="11239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0EECD59-E177-4A03-9C48-8C79E7CE1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20200" y="4648200"/>
            <a:ext cx="11239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Q&amp;A 게시글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C24B624-E0BD-487D-AAB6-9939667CF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5ECDE44-5047-472D-8AAF-D6E194364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FAB896E-5EB3-4DC4-9D88-F60FDD597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486145090"/>
      </p:ext>
    </p:extLst>
  </p:cSld>
</p:sld>
</file>

<file path=ppt/slides/slide1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23856D-6764-4DFB-8FEB-EB3F7C636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2FC735-DEC8-471C-9D84-33B9BA72E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ADMIN MODE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F84FA3-5198-470E-92CA-D288D0747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최종관리자는 서비스 메인과 운영 기준을 관리합니다.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394779-DDAF-452D-9A75-F4084A366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추천 웨비나, 진행/예정/VOD 카드, 다운로드 자료, 회원과 개설자 상태를 플랫폼 단위로 통제합니다.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FBA334-9AF5-4FB2-A797-705B6297F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743200"/>
            <a:ext cx="9810750" cy="2857500"/>
          </a:xfrm>
          <a:prstGeom xmlns:a="http://schemas.openxmlformats.org/drawingml/2006/main" prst="roundRect">
            <a:avLst>
              <a:gd name="adj" fmla="val 2667"/>
            </a:avLst>
          </a:prstGeom>
          <a:solidFill xmlns:a="http://schemas.openxmlformats.org/drawingml/2006/main">
            <a:srgbClr val="F7FA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58FD42-7D37-43F3-89E4-7CAE01176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1432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55EEF"/>
          </a:solidFill>
          <a:ln xmlns:a="http://schemas.openxmlformats.org/drawingml/2006/main" w="0">
            <a:solidFill>
              <a:srgbClr val="155EE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C8682B-578C-4FA2-BF6A-2F47978E0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31051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메인페이지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0D776E9-217A-4E62-9B9C-0C29C0C5E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6385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24A7197-44AF-44B2-B364-3C0E9591F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6957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추천 웨비나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DA742C6-F03B-406E-9063-8E8518E1E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0386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C228AAE-BEB9-481B-9C5E-F0849E7C8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0957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진행중 웨비나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B11AFA-1A00-495C-B72E-9AA593431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4386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F615AAB-826A-4EA7-9D59-251F37DF7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4958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예정 웨비나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FA3087B-0F1A-4EAC-83AC-607C0A127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8387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F1BE834-FCB1-47DB-BDA0-E5A16FA29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48958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지난 VOD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E141729-5CB1-49B3-97D5-059590382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31432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9C37D"/>
          </a:solidFill>
          <a:ln xmlns:a="http://schemas.openxmlformats.org/drawingml/2006/main" w="0">
            <a:solidFill>
              <a:srgbClr val="19C37D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329B669-F6C9-4BCE-B17B-12CDE5BFD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76650" y="31051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운영자료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1667C40-E878-4C80-B927-DF1664507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36385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616B2AE-F159-4211-A135-227E84BFB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36957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다운로드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5B85261-A619-4637-BBF3-165A7E23C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0386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184211B-EC63-4236-8241-0BECE6F17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0957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공지사항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0EB6DC4-88E8-4BE7-BE75-2EF047B69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4386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778429C-6907-46CB-B7A2-F5811E77E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4958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FAQ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E3CE1EF-8C37-45F3-A6C4-1323DAC6B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8387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B626F2A-74ED-4C7F-A920-0EA51CD69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8958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9C37D"/>
                </a:solidFill>
                <a:latin typeface="Malgun Gothic"/>
                <a:ea typeface="Malgun Gothic"/>
                <a:cs typeface="Malgun Gothic"/>
              </a:rPr>
              <a:t>질문게시판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F6A4B69-26AA-4BE4-89B3-9FEB65A0A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31432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3AED"/>
          </a:solidFill>
          <a:ln xmlns:a="http://schemas.openxmlformats.org/drawingml/2006/main" w="0">
            <a:solidFill>
              <a:srgbClr val="7C3AED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D99314A-9B8C-432E-9244-158902C4F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1051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계정/요금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8288495-6DD6-48AB-B7D2-3F77B355D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36385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4973F3A-B226-410F-B307-3D64A2517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36957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회원 관리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0A9A4D5-3F0C-4672-B53B-D05A10F62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40386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900853C-6D23-494B-ABEF-819F59BA1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40957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개설자 승인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4B80301-0063-42C6-837A-86F2831D9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44386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3A16627-05B4-45D2-B4E1-49C1CDC46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44958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플랜 관리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CDB9DB1-1BB5-4360-83AA-855CFC003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48387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2DA7946-52EA-438D-B725-EDD836F5F0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67400" y="48958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7C3AED"/>
                </a:solidFill>
                <a:latin typeface="Malgun Gothic"/>
                <a:ea typeface="Malgun Gothic"/>
                <a:cs typeface="Malgun Gothic"/>
              </a:rPr>
              <a:t>탈퇴 내역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1EF4CF0-992B-4BF6-BF8A-3FB72C8A4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3143250"/>
            <a:ext cx="762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9E0B"/>
          </a:solidFill>
          <a:ln xmlns:a="http://schemas.openxmlformats.org/drawingml/2006/main" w="0">
            <a:solidFill>
              <a:srgbClr val="F59E0B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9D5E436-DDD5-4CE4-8107-EA22642F4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62950" y="3105150"/>
            <a:ext cx="1714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광고/제휴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6D10FC2-CE86-4420-8299-AE0CE7AAE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36385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9D7F403-1010-4D29-810B-FB1F4D4C0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36957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rPr>
              <a:t>협력회사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3055605-CAD4-4A93-BE7B-87920435F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0386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BDF6FB8-8291-42EA-B85D-E20B6B7BE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0957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rPr>
              <a:t>제휴 문의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D60E96F-3E24-433D-84DB-E346AB2FA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43865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8990768-B07C-4F43-9981-8323152D1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49580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rPr>
              <a:t>광고 영역</a:t>
            </a:r>
          </a:p>
        </p:txBody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96D9F74-4F7C-4451-81CF-AD1790F2E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838700"/>
            <a:ext cx="14287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2EC5EA5-2C3B-4BF4-B103-FA22A41AB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895850"/>
            <a:ext cx="14287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59E0B"/>
                </a:solidFill>
                <a:latin typeface="Malgun Gothic"/>
                <a:ea typeface="Malgun Gothic"/>
                <a:cs typeface="Malgun Gothic"/>
              </a:rPr>
              <a:t>Contact Us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E3542AB-3318-4ABC-8D48-E1F43BAB6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" y="5962650"/>
            <a:ext cx="9525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운영 원칙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6C23933-6C14-4329-9FBD-F63658BA8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38350" y="5962650"/>
            <a:ext cx="78105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defRPr>
            </a:pPr>
            <a:r>
              <a:rPr sz="1200" b="0">
                <a:solidFill>
                  <a:srgbClr val="162947"/>
                </a:solidFill>
                <a:latin typeface="Malgun Gothic"/>
                <a:ea typeface="Malgun Gothic"/>
                <a:cs typeface="Malgun Gothic"/>
              </a:rPr>
              <a:t>개설자가 올린 상세 홍보 이미지와 서비스 메인의 추천 카드 이미지는 용도가 다르므로 최종관리자에서 분리 관리하는 것이 안전합니다.</a:t>
            </a:r>
          </a:p>
        </p:txBody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C764DFB-841A-410A-BA3F-2C83BB4D5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76BB157-BB1D-4ECA-9F1D-4EC1DDA28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10F3A72-3CD7-4CC7-B642-B119C57BD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653679323"/>
      </p:ext>
    </p:extLst>
  </p:cSld>
</p:sld>
</file>

<file path=ppt/slides/slide1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887C50A-64A9-42DB-9D60-D85216344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F8FC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63BB97-13C8-4081-93EF-D09CCD939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14350"/>
            <a:ext cx="3429000" cy="2286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SECURITY &amp; OPERATIONS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BC6D25-5446-4450-A9B6-78F178089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19150"/>
            <a:ext cx="7810500" cy="914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2925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운영 안정성은 경로, 권한, 실시간 서버 상태에서 시작됩니다.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C0D968-8712-41DD-B080-66C6DBF1F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43100"/>
            <a:ext cx="7239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서비스 운영자는 업로드 경로, DB 기준, Node 서버, 권한 관리 상태를 정기적으로 점검해야 합니다.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28F310-1071-4189-986F-D38D751BD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800350"/>
            <a:ext cx="447675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66013C-2844-4D13-8DAB-417041F97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308610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EAF2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34af407897482c">
            <a:extLst>
              <a:ext uri="{96DAC541-7B7A-43D3-8B79-37D633B846F1}">
                <asvg:svgBlip xmlns:asvg="http://schemas.microsoft.com/office/drawing/2016/SVG/main" r:embed="R7bb46bd6bd254902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1247775" y="322897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75D7D42-141C-437A-A64E-4A5FE5732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47850" y="3086100"/>
            <a:ext cx="20955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업로드 경로 통일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2F5A9C9-EC96-4BE1-A077-21232195C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47850" y="3429000"/>
            <a:ext cx="24765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/portal/uploads 아래로 통일</a:t>
            </a:r>
          </a:p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PHP 실행 차단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201E6D-A07B-41A7-9F88-DF4B0B6E3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81700" y="2800350"/>
            <a:ext cx="447675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D8ACC1A-985A-4A19-BCB5-1A54C7B7F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308610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EAFBF3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540c010bf647b0">
            <a:extLst>
              <a:ext uri="{96DAC541-7B7A-43D3-8B79-37D633B846F1}">
                <asvg:svgBlip xmlns:asvg="http://schemas.microsoft.com/office/drawing/2016/SVG/main" r:embed="R39a380a22b024dd1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6391275" y="322897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27A08F-F164-46B2-BCF8-018F08BD0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3086100"/>
            <a:ext cx="20955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DB 기준 통일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D05A718-F112-42A7-8A70-0009E7AC1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3429000"/>
            <a:ext cx="24765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DB 사용</a:t>
            </a:r>
          </a:p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비밀번호는 환경변수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43233FE-300D-4490-B5D9-B9DE0CE5D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229100"/>
            <a:ext cx="447675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009BB71-2D00-4995-9164-374EF33EA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" y="45148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1EC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a178ee05d6402c">
            <a:extLst>
              <a:ext uri="{96DAC541-7B7A-43D3-8B79-37D633B846F1}">
                <asvg:svgBlip xmlns:asvg="http://schemas.microsoft.com/office/drawing/2016/SVG/main" r:embed="R2cb070ff83ae4a6e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1247775" y="46577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D436DAC-BC21-4631-89FA-8FDC93D9D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47850" y="4514850"/>
            <a:ext cx="20955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권한과 세션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3F2766-453D-4D35-A1A3-255323524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47850" y="4857750"/>
            <a:ext cx="24765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관리자 권한 분리</a:t>
            </a:r>
          </a:p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세션 쿠키 보안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62D5123-993C-4533-AC63-04C13F839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81700" y="4229100"/>
            <a:ext cx="447675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0F0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DC61040-C38B-4CB7-ABA2-B144899D5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4514850"/>
            <a:ext cx="552450" cy="552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FF6E6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2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27d64853f64123">
            <a:extLst>
              <a:ext uri="{96DAC541-7B7A-43D3-8B79-37D633B846F1}">
                <asvg:svgBlip xmlns:asvg="http://schemas.microsoft.com/office/drawing/2016/SVG/main" r:embed="R7b4a60f4eb614023"/>
              </a:ext>
            </a:extLst>
          </a:blip>
          <a:stretch xmlns:a="http://schemas.openxmlformats.org/drawingml/2006/main"/>
        </p:blipFill>
        <p:spPr>
          <a:xfrm xmlns:a="http://schemas.openxmlformats.org/drawingml/2006/main">
            <a:off x="6391275" y="4657725"/>
            <a:ext cx="266700" cy="266700"/>
          </a:xfrm>
          <a:prstGeom xmlns:a="http://schemas.openxmlformats.org/drawingml/2006/main" prst="rect">
            <a:avLst/>
          </a:prstGeom>
        </p:spPr>
      </p:pic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3EF9A86-9E46-4859-B3B7-703DC0E1B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4514850"/>
            <a:ext cx="2095500" cy="2667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6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실시간 서버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2C95230-DD6E-4D6E-951A-8059E8B50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4857750"/>
            <a:ext cx="24765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PM2 상태 확인</a:t>
            </a:r>
          </a:p>
          <a:p xmlns:a="http://schemas.openxmlformats.org/drawingml/2006/main">
            <a:pPr algn="l">
              <a:def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1125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긴급알림·보팅 연동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CEE4182-654C-403D-A4F6-708E6A062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4000" y="5734050"/>
            <a:ext cx="8096250" cy="361950"/>
          </a:xfrm>
          <a:prstGeom xmlns:a="http://schemas.openxmlformats.org/drawingml/2006/main" prst="roundRect">
            <a:avLst>
              <a:gd name="adj" fmla="val 21053"/>
            </a:avLst>
          </a:prstGeom>
          <a:solidFill xmlns:a="http://schemas.openxmlformats.org/drawingml/2006/main">
            <a:srgbClr val="07162E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E021EA8-2477-4CD0-B181-0BBA02A9E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4000" y="5791200"/>
            <a:ext cx="80962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운영 전 점검: 로그인 → 마이페이지 → 홍보페이지 → 사전등록 → 시청페이지 → 긴급알림/보팅 → 수료증/리포트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8696E7B-41A8-4968-B359-D181820B7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381750"/>
            <a:ext cx="99060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E0F0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EE20830-718C-42B4-A546-3C0C499F6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515100"/>
            <a:ext cx="2476500" cy="1714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defRPr>
            </a:pPr>
            <a:r>
              <a:rPr sz="750" b="0">
                <a:solidFill>
                  <a:srgbClr val="61718A"/>
                </a:solidFill>
                <a:latin typeface="Malgun Gothic"/>
                <a:ea typeface="Malgun Gothic"/>
                <a:cs typeface="Malgun Gothic"/>
              </a:rPr>
              <a:t>ONSEM Service Guide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6FBD826-1F34-47A3-A448-ACD5FCE1A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477000"/>
            <a:ext cx="47625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825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874806164"/>
      </p:ext>
    </p:extLst>
  </p:cSld>
</p:sld>
</file>

<file path=ppt/slides/slide1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547DF67-64A7-4C8A-9EC5-45B4032B8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62E"/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</p:sp>
      <p:pic>
        <p:nvPicPr>
          <p:cNvPr id="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c92ce7373d4170"/>
          <a:stretch xmlns:a="http://schemas.openxmlformats.org/drawingml/2006/main"/>
        </p:blipFill>
        <p:spPr>
          <a:xfrm xmlns:a="http://schemas.openxmlformats.org/drawingml/2006/main">
            <a:off x="685800" y="464143"/>
            <a:ext cx="1257300" cy="329013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3BFC8D-D7F2-44FE-9743-8278135C7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1200150"/>
            <a:ext cx="4000500" cy="3429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210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시작 전 체크리스트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E17925-4878-4293-AE3D-0BE5BD3DE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1752600"/>
            <a:ext cx="6191250" cy="1238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42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42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ON​SEM으로</a:t>
            </a:r>
          </a:p>
          <a:p xmlns:a="http://schemas.openxmlformats.org/drawingml/2006/main">
            <a:pPr algn="l">
              <a:defRPr sz="42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42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첫 웨비나를 준비하세요.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430160-DB76-46A1-9111-4FED44228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238500"/>
            <a:ext cx="5715000" cy="495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DCEBFF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0">
                <a:solidFill>
                  <a:srgbClr val="DCEBFF"/>
                </a:solidFill>
                <a:latin typeface="Malgun Gothic"/>
                <a:ea typeface="Malgun Gothic"/>
                <a:cs typeface="Malgun Gothic"/>
              </a:rPr>
              <a:t>개설자는 아래 순서만 따라가면 홍보, 등록, 시청, 결과 정리까지 한 번에 운영할 수 있습니다.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8053EE-68F9-40B9-B850-37FA5BC0D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1066800"/>
            <a:ext cx="16954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2E63B1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B4447A-594E-4C98-8EFE-4CE62C1BB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1238250"/>
            <a:ext cx="3429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01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872F28D-E85D-4698-A9AC-6AB81F9D6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72350" y="1238250"/>
            <a:ext cx="95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세미나 개설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059B48B-6F7D-4CA2-9BBF-ED6928F34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53450" y="1381125"/>
            <a:ext cx="228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B7FF"/>
          </a:solidFill>
          <a:ln xmlns:a="http://schemas.openxmlformats.org/drawingml/2006/main" w="0">
            <a:solidFill>
              <a:srgbClr val="18B7F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2E8413-5E2A-4253-8559-C568D41B9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05850" y="1323975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8B7FF"/>
          </a:solidFill>
          <a:ln xmlns:a="http://schemas.openxmlformats.org/drawingml/2006/main" w="0">
            <a:solidFill>
              <a:srgbClr val="18B7F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C7040A-4246-4394-A5A9-5408E38CB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20150" y="1066800"/>
            <a:ext cx="16954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2E63B1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DA96B4D-3137-4047-83B1-A5E100959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91600" y="1238250"/>
            <a:ext cx="3429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CB18BE-1C9A-45CC-9FFE-3A0D2C6EC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72600" y="1238250"/>
            <a:ext cx="95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기본정보 입력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E70DAF0-7846-43ED-9ECD-7FA874DE3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2057400"/>
            <a:ext cx="16954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2E63B1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0A5DECE-9BE5-4DDD-BF41-28832F62F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2228850"/>
            <a:ext cx="3429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03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D6EEE8F-4F74-45BA-870B-C85339698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72350" y="2228850"/>
            <a:ext cx="95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일정/영상 설정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8BF65AF-A1E6-431E-A53F-01D0822AA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53450" y="2371725"/>
            <a:ext cx="228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B7FF"/>
          </a:solidFill>
          <a:ln xmlns:a="http://schemas.openxmlformats.org/drawingml/2006/main" w="0">
            <a:solidFill>
              <a:srgbClr val="18B7FF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CD7372A-B0A2-411C-A7C0-84E5445CE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05850" y="2314575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8B7FF"/>
          </a:solidFill>
          <a:ln xmlns:a="http://schemas.openxmlformats.org/drawingml/2006/main" w="0">
            <a:solidFill>
              <a:srgbClr val="18B7FF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89DC635-3755-43DF-8CE0-17DE23A75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20150" y="2057400"/>
            <a:ext cx="16954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2E63B1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DAB5572-DDA8-4FCF-98E1-0AD4E3C21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91600" y="2228850"/>
            <a:ext cx="3429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04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A51764-2076-417F-A73F-E8B041626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72600" y="2228850"/>
            <a:ext cx="95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프로그램 등록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118831C-218A-4FF3-B90B-54DC79A4F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3048000"/>
            <a:ext cx="16954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2E63B1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0117AB6-37DD-48FD-B658-DD74E26EA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3219450"/>
            <a:ext cx="3429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05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CFB6D5A-7066-4F5E-933B-C7F465122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72350" y="3219450"/>
            <a:ext cx="95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사전등록 설정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BF4F8BB-7C33-4BA0-9E60-DCA6E4561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53450" y="3362325"/>
            <a:ext cx="228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B7FF"/>
          </a:solidFill>
          <a:ln xmlns:a="http://schemas.openxmlformats.org/drawingml/2006/main" w="0">
            <a:solidFill>
              <a:srgbClr val="18B7FF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4AED02A-C2B6-458B-B048-E8AAC784A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05850" y="3305175"/>
            <a:ext cx="152400" cy="152400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18B7FF"/>
          </a:solidFill>
          <a:ln xmlns:a="http://schemas.openxmlformats.org/drawingml/2006/main" w="0">
            <a:solidFill>
              <a:srgbClr val="18B7FF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A8EB878-0F34-4EB9-901F-95913C196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20150" y="3048000"/>
            <a:ext cx="16954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03D88"/>
          </a:solidFill>
          <a:ln xmlns:a="http://schemas.openxmlformats.org/drawingml/2006/main" w="9525">
            <a:solidFill>
              <a:srgbClr val="2E63B1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4923BEC-8CF4-44A3-8863-9BA5D6375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91600" y="3219450"/>
            <a:ext cx="3429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18B7FF"/>
                </a:solidFill>
                <a:latin typeface="Malgun Gothic"/>
                <a:ea typeface="Malgun Gothic"/>
                <a:cs typeface="Malgun Gothic"/>
              </a:rPr>
              <a:t>06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7093D53-E3BA-417B-B056-C531A1AF5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72600" y="3219450"/>
            <a:ext cx="95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홍보페이지 공유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1AD528C-818E-4A16-957B-3504C28CC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19900" y="4038600"/>
            <a:ext cx="16954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9C37D"/>
          </a:solidFill>
          <a:ln xmlns:a="http://schemas.openxmlformats.org/drawingml/2006/main" w="9525">
            <a:solidFill>
              <a:srgbClr val="2E63B1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80BC2CF-7226-40FA-BFA4-7E95EDCE6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91350" y="4210050"/>
            <a:ext cx="342900" cy="247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defRPr>
            </a:pPr>
            <a:r>
              <a:rPr sz="1350" b="1">
                <a:solidFill>
                  <a:srgbClr val="07162E"/>
                </a:solidFill>
                <a:latin typeface="Malgun Gothic"/>
                <a:ea typeface="Malgun Gothic"/>
                <a:cs typeface="Malgun Gothic"/>
              </a:rPr>
              <a:t>07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1510286-1721-4292-9CF2-57939F862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72350" y="4210050"/>
            <a:ext cx="952500" cy="285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1275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운영 후 리포트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E1AACBA-58FA-4429-AC2C-3BCA862B6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753100"/>
            <a:ext cx="20002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000000">
                <a:alpha val="0"/>
              </a:srgbClr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6C6DB01-0848-465C-A841-73B27D526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810250"/>
            <a:ext cx="200025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defRPr>
            </a:pPr>
            <a:r>
              <a:rPr sz="1050" b="1">
                <a:solidFill>
                  <a:srgbClr val="155EEF"/>
                </a:solidFill>
                <a:latin typeface="Malgun Gothic"/>
                <a:ea typeface="Malgun Gothic"/>
                <a:cs typeface="Malgun Gothic"/>
              </a:rPr>
              <a:t>문의: help@onsem.kr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3098915-5F20-4893-9715-E25C74C14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10750" y="6191250"/>
            <a:ext cx="1333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0">
            <a:solidFill>
              <a:srgbClr val="000000">
                <a:alpha val="0"/>
              </a:srgbClr>
            </a:solidFill>
            <a:prstDash val="solid"/>
          </a:ln>
        </p:spPr>
        <p:txBody>
          <a:bodyPr xmlns:a="http://schemas.openxmlformats.org/drawingml/2006/main" lIns="0" tIns="0" rIns="0" bIns="0" anchor="t"/>
          <a:lstStyle xmlns:a="http://schemas.openxmlformats.org/drawingml/2006/main"/>
          <a:p xmlns:a="http://schemas.openxmlformats.org/drawingml/2006/main">
            <a:pPr algn="r">
              <a:defRPr sz="900" b="0">
                <a:solidFill>
                  <a:srgbClr val="9CB7E7"/>
                </a:solidFill>
                <a:latin typeface="Malgun Gothic"/>
                <a:ea typeface="Malgun Gothic"/>
                <a:cs typeface="Malgun Gothic"/>
              </a:defRPr>
            </a:pPr>
            <a:r>
              <a:rPr sz="900" b="0">
                <a:solidFill>
                  <a:srgbClr val="9CB7E7"/>
                </a:solidFill>
                <a:latin typeface="Malgun Gothic"/>
                <a:ea typeface="Malgun Gothic"/>
                <a:cs typeface="Malgun Gothic"/>
              </a:rPr>
              <a:t>© 2026 ONSEM</a:t>
            </a:r>
          </a:p>
        </p:txBody>
      </p:sp>
    </p:spTree>
    <p:extLst>
      <p:ext uri="{BB962C8B-B14F-4D97-AF65-F5344CB8AC3E}">
        <p14:creationId xmlns:p14="http://schemas.microsoft.com/office/powerpoint/2010/main" val="4376886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2026-06-14T07:50:23.6390000Z</dcterms:created>
  <dcterms:modified xsi:type="dcterms:W3CDTF">2026-06-14T07:50:23.6390000Z</dcterms:modified>
</coreProperties>
</file>